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72" r:id="rId11"/>
    <p:sldId id="265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arlie E. Lewis" initials="CEL" lastIdx="1" clrIdx="0">
    <p:extLst>
      <p:ext uri="{19B8F6BF-5375-455C-9EA6-DF929625EA0E}">
        <p15:presenceInfo xmlns:p15="http://schemas.microsoft.com/office/powerpoint/2012/main" userId="S-1-5-21-3859808640-2705499324-186200202-10611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 varScale="1">
        <p:scale>
          <a:sx n="114" d="100"/>
          <a:sy n="114" d="100"/>
        </p:scale>
        <p:origin x="438" y="1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1E3B57-6B12-459C-BF1F-B8DF7BCBD0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442006-C6FB-47B6-9C08-BA56BB33AD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023D7B-1B88-4543-837A-98977324C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29945-BA36-455D-A108-67A96E9E10CD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A3D46B-79D8-4285-8DE5-08B130B68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026516-E117-4E86-A3A6-D1F27AB15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FAA73-0646-4DB6-AE92-993C40C00C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704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A2E37-B4B1-468A-92A6-5C4B49244F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A2E7E1-B7AC-4796-AF24-C746CA56E6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20C686-CFF6-425A-9DAE-AC6A17ADB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29945-BA36-455D-A108-67A96E9E10CD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5E3A2B-A01E-463D-8F1F-031036559F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B578BF-5BFC-4C72-BCAF-631792942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FAA73-0646-4DB6-AE92-993C40C00C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099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3AFED09-5726-46AF-ACAD-2ADC3868A3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6D25FF-BB6D-4627-86BC-0F719D8AE8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D947BC-0B52-433B-9B7A-C10033EA63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29945-BA36-455D-A108-67A96E9E10CD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07EA6B-7B8D-47AE-BC0A-5215C892C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2DE3B4-B9B0-489B-B8B7-E82B2CDD9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FAA73-0646-4DB6-AE92-993C40C00C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541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21B0D1-B74A-4CAE-9214-CD7E49A21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FCA1C2-107A-44DA-ABF0-904991E2F7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0610BC-869F-426A-9B31-EB9CBC11E7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29945-BA36-455D-A108-67A96E9E10CD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6B38FB-07A7-423C-B183-85A1755C6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1AD412-9F55-4E42-81F0-91E3B3AD0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FAA73-0646-4DB6-AE92-993C40C00C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121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FD1988-7456-4512-AD0B-A32B730342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C620DA-C820-4099-B61B-55B8625296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C88219-B06E-4197-89D7-468BA3195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29945-BA36-455D-A108-67A96E9E10CD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F1AC16-5EB3-4F36-8B19-0FA23C6242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2332B9-A40D-4B05-BB2D-5CC41387E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FAA73-0646-4DB6-AE92-993C40C00C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078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4A1BF-0F40-43D3-9C9B-13CC73340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E30EF7-FE64-4FD3-BABA-944DD3D26D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A56901-3689-4E75-8EF8-670284AF42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DDA4AA-A593-4321-8264-2EEE1DF2A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29945-BA36-455D-A108-67A96E9E10CD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14D0E9-9851-4097-AEBF-9447CD9CD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4A199C-5E65-4D0A-AB82-2EA1F9827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FAA73-0646-4DB6-AE92-993C40C00C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9860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3749DE-11FB-4FEC-B5E9-B7E2F5B0D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FE0B29-742F-44EB-BF87-77B87DDE99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E0220B-F09F-43CA-9536-F72164A25A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D57316-417D-46A1-AB19-5D13C4B280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C9A717C-D568-47F0-9ABB-0E5BF21A8B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A3E0866-0CC6-4D0D-89D5-6B6C036C83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29945-BA36-455D-A108-67A96E9E10CD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7517461-6DC9-4D7F-A867-34BC9CE1B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76BA7AE-9156-4907-A536-BF6A66299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FAA73-0646-4DB6-AE92-993C40C00C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554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F6B4E0-499A-47A4-AA72-5897B44FA9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DA91589-3DA2-4399-89E5-3C266AFE67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29945-BA36-455D-A108-67A96E9E10CD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A03224-3E1F-4A63-8FF2-C328F5687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2E9C71-7D2F-48D1-B08B-2D3DD0CE0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FAA73-0646-4DB6-AE92-993C40C00C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379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C3000ED-6D6D-4F9B-A910-0BBC60918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29945-BA36-455D-A108-67A96E9E10CD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4D7969-5F49-4E42-B3AD-06F03E6B8A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23D319-316B-442A-8E6F-63E1CBE65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FAA73-0646-4DB6-AE92-993C40C00C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941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06A136-AA03-488A-8861-48D95D66E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BE1756-654C-4A8D-9CC1-0C7E96E94C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0DC8E3-D845-4E15-8FB7-D18480EB8B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C2A24C-B6B3-45B9-99BE-EC57290BB8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29945-BA36-455D-A108-67A96E9E10CD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8A6DDD-3C6B-4EFA-8A5D-F15412D9B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718C3F-3DFC-4979-8EB1-0472A52AF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FAA73-0646-4DB6-AE92-993C40C00C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5884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475BB5-86EE-429A-B521-8D5EFEACCC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0B7457B-55FE-4521-9F67-69CE397E96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599002-C250-4094-953C-F418462659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093882-0C97-41F2-A8DF-E1FBCEB403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29945-BA36-455D-A108-67A96E9E10CD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EE83BE-BD99-41CE-81C9-1A2A80FB4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06E0F7-B41C-418A-AC21-C35CAEED0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FAA73-0646-4DB6-AE92-993C40C00C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910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585495A-C8BA-46B3-A6B3-85B06F7B39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BF6FAF-163A-4D5C-99DC-FD9339C57D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E2D0C5-2A27-4DB0-99EA-EF00C4F640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C29945-BA36-455D-A108-67A96E9E10CD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860D31-DCAD-4E17-87E5-3A8F615572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67360B-0C2A-4BA3-98F2-96F786110C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5FAA73-0646-4DB6-AE92-993C40C00C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880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3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82CF90-C644-4A9B-9344-F902161CF7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921" r="13818" b="170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644AF5-68F3-419A-A1FD-5510D18FFC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0" y="1122363"/>
            <a:ext cx="4473847" cy="3204134"/>
          </a:xfrm>
        </p:spPr>
        <p:txBody>
          <a:bodyPr anchor="b">
            <a:normAutofit/>
          </a:bodyPr>
          <a:lstStyle/>
          <a:p>
            <a:pPr algn="l"/>
            <a:r>
              <a:rPr lang="en-US" sz="5400" dirty="0">
                <a:latin typeface="Arial Nova Light" panose="020B0604020202020204" pitchFamily="34" charset="0"/>
              </a:rPr>
              <a:t>HOW TO SET-UP A PAYMENT PLAN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46236F-E3B7-45E7-B768-E553A42D3D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>
            <a:normAutofit/>
          </a:bodyPr>
          <a:lstStyle/>
          <a:p>
            <a:pPr algn="l"/>
            <a:r>
              <a:rPr lang="en-US" sz="2800" dirty="0">
                <a:latin typeface="Arial Nova Light" panose="020B0304020202020204" pitchFamily="34" charset="0"/>
              </a:rPr>
              <a:t>Cashier’s Office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54788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611" t="521" r="2856" b="2360"/>
          <a:stretch/>
        </p:blipFill>
        <p:spPr>
          <a:xfrm>
            <a:off x="138545" y="120072"/>
            <a:ext cx="6973656" cy="67379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607" t="512" r="3681" b="4290"/>
          <a:stretch/>
        </p:blipFill>
        <p:spPr>
          <a:xfrm>
            <a:off x="5237017" y="2242772"/>
            <a:ext cx="6373092" cy="4615228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8684489" y="120072"/>
            <a:ext cx="2925620" cy="2697019"/>
          </a:xfrm>
          <a:prstGeom prst="ellipse">
            <a:avLst/>
          </a:prstGeom>
          <a:solidFill>
            <a:schemeClr val="tx1"/>
          </a:solidFill>
          <a:ln>
            <a:solidFill>
              <a:srgbClr val="FFFF0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Fill out with your information and agree to the Electronic Disclosure and Online Services Agreement</a:t>
            </a:r>
          </a:p>
        </p:txBody>
      </p:sp>
    </p:spTree>
    <p:extLst>
      <p:ext uri="{BB962C8B-B14F-4D97-AF65-F5344CB8AC3E}">
        <p14:creationId xmlns:p14="http://schemas.microsoft.com/office/powerpoint/2010/main" val="4780724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792" t="729"/>
          <a:stretch/>
        </p:blipFill>
        <p:spPr>
          <a:xfrm>
            <a:off x="3824577" y="95416"/>
            <a:ext cx="6805654" cy="6495338"/>
          </a:xfrm>
          <a:prstGeom prst="rect">
            <a:avLst/>
          </a:prstGeom>
        </p:spPr>
      </p:pic>
      <p:sp>
        <p:nvSpPr>
          <p:cNvPr id="6" name="Bent-Up Arrow 5"/>
          <p:cNvSpPr/>
          <p:nvPr/>
        </p:nvSpPr>
        <p:spPr>
          <a:xfrm rot="5400000">
            <a:off x="286247" y="3052424"/>
            <a:ext cx="3538330" cy="3538330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68760" y="5338617"/>
            <a:ext cx="23129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</a:rPr>
              <a:t>Accept terms and save for your records</a:t>
            </a:r>
          </a:p>
        </p:txBody>
      </p:sp>
    </p:spTree>
    <p:extLst>
      <p:ext uri="{BB962C8B-B14F-4D97-AF65-F5344CB8AC3E}">
        <p14:creationId xmlns:p14="http://schemas.microsoft.com/office/powerpoint/2010/main" val="2905092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-1656" t="267" r="2411" b="3029"/>
          <a:stretch/>
        </p:blipFill>
        <p:spPr>
          <a:xfrm>
            <a:off x="182410" y="0"/>
            <a:ext cx="9645177" cy="6858000"/>
          </a:xfrm>
          <a:prstGeom prst="rect">
            <a:avLst/>
          </a:prstGeom>
        </p:spPr>
      </p:pic>
      <p:sp>
        <p:nvSpPr>
          <p:cNvPr id="5" name="Donut 4"/>
          <p:cNvSpPr/>
          <p:nvPr/>
        </p:nvSpPr>
        <p:spPr>
          <a:xfrm>
            <a:off x="4928087" y="2429163"/>
            <a:ext cx="775855" cy="729673"/>
          </a:xfrm>
          <a:prstGeom prst="donut">
            <a:avLst>
              <a:gd name="adj" fmla="val 14998"/>
            </a:avLst>
          </a:prstGeom>
          <a:solidFill>
            <a:srgbClr val="FFFF00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Notched Right Arrow 6"/>
          <p:cNvSpPr/>
          <p:nvPr/>
        </p:nvSpPr>
        <p:spPr>
          <a:xfrm rot="1403080">
            <a:off x="510674" y="981177"/>
            <a:ext cx="4403988" cy="979055"/>
          </a:xfrm>
          <a:prstGeom prst="notched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effectLst>
                  <a:glow rad="127000">
                    <a:schemeClr val="accent1"/>
                  </a:glow>
                  <a:outerShdw blurRad="50800" dist="50800" dir="5400000" algn="ctr" rotWithShape="0">
                    <a:schemeClr val="bg1"/>
                  </a:outerShdw>
                </a:effectLst>
              </a:rPr>
              <a:t>Add a payment method to your wallet</a:t>
            </a:r>
          </a:p>
        </p:txBody>
      </p:sp>
      <p:sp>
        <p:nvSpPr>
          <p:cNvPr id="8" name="Line Callout 2 (Accent Bar) 7"/>
          <p:cNvSpPr/>
          <p:nvPr/>
        </p:nvSpPr>
        <p:spPr>
          <a:xfrm>
            <a:off x="9254837" y="1607127"/>
            <a:ext cx="2521528" cy="1396813"/>
          </a:xfrm>
          <a:prstGeom prst="accentCallout2">
            <a:avLst>
              <a:gd name="adj1" fmla="val 22056"/>
              <a:gd name="adj2" fmla="val -4670"/>
              <a:gd name="adj3" fmla="val 72311"/>
              <a:gd name="adj4" fmla="val -50000"/>
              <a:gd name="adj5" fmla="val 114484"/>
              <a:gd name="adj6" fmla="val -4996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You can change the scheduled dates if needed</a:t>
            </a:r>
          </a:p>
        </p:txBody>
      </p:sp>
      <p:sp>
        <p:nvSpPr>
          <p:cNvPr id="10" name="Right Arrow Callout 9"/>
          <p:cNvSpPr/>
          <p:nvPr/>
        </p:nvSpPr>
        <p:spPr>
          <a:xfrm>
            <a:off x="8653346" y="6155473"/>
            <a:ext cx="3289610" cy="624468"/>
          </a:xfrm>
          <a:prstGeom prst="rightArrowCallout">
            <a:avLst>
              <a:gd name="adj1" fmla="val 14286"/>
              <a:gd name="adj2" fmla="val 25000"/>
              <a:gd name="adj3" fmla="val 35714"/>
              <a:gd name="adj4" fmla="val 84409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>
                  <a:solidFill>
                    <a:schemeClr val="accent1"/>
                  </a:solidFill>
                </a:ln>
                <a:solidFill>
                  <a:schemeClr val="tx1"/>
                </a:solidFill>
              </a:rPr>
              <a:t>Continue to Make Payment</a:t>
            </a:r>
          </a:p>
        </p:txBody>
      </p:sp>
    </p:spTree>
    <p:extLst>
      <p:ext uri="{BB962C8B-B14F-4D97-AF65-F5344CB8AC3E}">
        <p14:creationId xmlns:p14="http://schemas.microsoft.com/office/powerpoint/2010/main" val="34501816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212" t="983" r="6463" b="2416"/>
          <a:stretch/>
        </p:blipFill>
        <p:spPr>
          <a:xfrm>
            <a:off x="646546" y="293025"/>
            <a:ext cx="5061528" cy="37407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r="2888" b="2701"/>
          <a:stretch/>
        </p:blipFill>
        <p:spPr>
          <a:xfrm>
            <a:off x="6221309" y="459897"/>
            <a:ext cx="5084000" cy="5975284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1948873" y="4033726"/>
            <a:ext cx="2456873" cy="240145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Fill out Payment and Payer information 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1948874" y="3205019"/>
            <a:ext cx="517235" cy="1653308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6" idx="7"/>
          </p:cNvCxnSpPr>
          <p:nvPr/>
        </p:nvCxnSpPr>
        <p:spPr>
          <a:xfrm flipV="1">
            <a:off x="4045945" y="2798618"/>
            <a:ext cx="2013110" cy="1586793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79431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2349" b="2603"/>
          <a:stretch/>
        </p:blipFill>
        <p:spPr>
          <a:xfrm>
            <a:off x="2309091" y="11410"/>
            <a:ext cx="7527636" cy="684659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8696036" y="11410"/>
            <a:ext cx="2281381" cy="2092987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Double check that all of your information is correct, then hit Submit</a:t>
            </a:r>
          </a:p>
        </p:txBody>
      </p:sp>
    </p:spTree>
    <p:extLst>
      <p:ext uri="{BB962C8B-B14F-4D97-AF65-F5344CB8AC3E}">
        <p14:creationId xmlns:p14="http://schemas.microsoft.com/office/powerpoint/2010/main" val="27628373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6AF64F0-E843-4F33-84CB-83E5B95E23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333"/>
          <a:stretch/>
        </p:blipFill>
        <p:spPr>
          <a:xfrm>
            <a:off x="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1F80D60-A5A1-443C-AAE8-8CDB12571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1434" y="471268"/>
            <a:ext cx="2752354" cy="2709275"/>
          </a:xfrm>
          <a:prstGeom prst="ellipse">
            <a:avLst/>
          </a:prstGeom>
          <a:solidFill>
            <a:srgbClr val="231815"/>
          </a:solidFill>
          <a:ln w="174625" cmpd="thinThick">
            <a:solidFill>
              <a:srgbClr val="231815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500" dirty="0">
                <a:solidFill>
                  <a:srgbClr val="FFFFFF"/>
                </a:solidFill>
                <a:latin typeface="Arial Nova Light" panose="020B0304020202020204" pitchFamily="34" charset="0"/>
              </a:rPr>
              <a:t>Go to www.txwes.edu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0004482A-2ACE-42AA-BF58-27783026DFBE}"/>
              </a:ext>
            </a:extLst>
          </p:cNvPr>
          <p:cNvSpPr txBox="1">
            <a:spLocks/>
          </p:cNvSpPr>
          <p:nvPr/>
        </p:nvSpPr>
        <p:spPr>
          <a:xfrm>
            <a:off x="3520542" y="3180543"/>
            <a:ext cx="2752354" cy="2709275"/>
          </a:xfrm>
          <a:prstGeom prst="ellipse">
            <a:avLst/>
          </a:prstGeom>
          <a:solidFill>
            <a:srgbClr val="231815"/>
          </a:solidFill>
          <a:ln w="174625" cmpd="thinThick">
            <a:solidFill>
              <a:srgbClr val="231815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500" dirty="0">
                <a:solidFill>
                  <a:srgbClr val="FFFFFF"/>
                </a:solidFill>
                <a:latin typeface="Arial Nova Light" panose="020B0304020202020204" pitchFamily="34" charset="0"/>
              </a:rPr>
              <a:t>Click on </a:t>
            </a:r>
            <a:r>
              <a:rPr lang="en-US" sz="2500" dirty="0" err="1">
                <a:solidFill>
                  <a:srgbClr val="FFFFFF"/>
                </a:solidFill>
                <a:latin typeface="Arial Nova Light" panose="020B0304020202020204" pitchFamily="34" charset="0"/>
              </a:rPr>
              <a:t>Ramlink</a:t>
            </a:r>
            <a:endParaRPr lang="en-US" sz="2500" dirty="0">
              <a:solidFill>
                <a:srgbClr val="FFFFFF"/>
              </a:solidFill>
              <a:latin typeface="Arial Nova Light" panose="020B0304020202020204" pitchFamily="34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ABA8244-803D-405B-8759-82A80E07E352}"/>
              </a:ext>
            </a:extLst>
          </p:cNvPr>
          <p:cNvSpPr/>
          <p:nvPr/>
        </p:nvSpPr>
        <p:spPr>
          <a:xfrm>
            <a:off x="768627" y="6135204"/>
            <a:ext cx="1325218" cy="72278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8A434EBA-E7A8-4418-B283-9C640B39D980}"/>
              </a:ext>
            </a:extLst>
          </p:cNvPr>
          <p:cNvSpPr/>
          <p:nvPr/>
        </p:nvSpPr>
        <p:spPr>
          <a:xfrm rot="9077282">
            <a:off x="1619548" y="5676468"/>
            <a:ext cx="2199018" cy="426698"/>
          </a:xfrm>
          <a:prstGeom prst="rightArrow">
            <a:avLst/>
          </a:prstGeom>
          <a:solidFill>
            <a:srgbClr val="FFFF00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8327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DF0DA70-9742-4C41-8CE4-8FE2389E0A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33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6429ACB-4066-43BB-9D67-264D2D901A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6468" y="1751427"/>
            <a:ext cx="2752354" cy="2709275"/>
          </a:xfrm>
          <a:prstGeom prst="ellipse">
            <a:avLst/>
          </a:prstGeom>
          <a:solidFill>
            <a:srgbClr val="231815"/>
          </a:solidFill>
          <a:ln w="174625" cmpd="thinThick">
            <a:solidFill>
              <a:srgbClr val="231815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500" dirty="0">
                <a:solidFill>
                  <a:srgbClr val="FFFFFF"/>
                </a:solidFill>
                <a:latin typeface="Arial Nova Light" panose="020B0304020202020204" pitchFamily="34" charset="0"/>
              </a:rPr>
              <a:t>Log-in using login credentials</a:t>
            </a:r>
          </a:p>
        </p:txBody>
      </p:sp>
    </p:spTree>
    <p:extLst>
      <p:ext uri="{BB962C8B-B14F-4D97-AF65-F5344CB8AC3E}">
        <p14:creationId xmlns:p14="http://schemas.microsoft.com/office/powerpoint/2010/main" val="1665303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9FF1062-5E20-4FD1-B8FD-B8E3E48819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33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7F3300A-E064-4497-BDB6-6199EE6D1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0744" y="1413803"/>
            <a:ext cx="2752354" cy="2709275"/>
          </a:xfrm>
          <a:prstGeom prst="ellipse">
            <a:avLst/>
          </a:prstGeom>
          <a:solidFill>
            <a:srgbClr val="231815"/>
          </a:solidFill>
          <a:ln w="174625" cmpd="thinThick">
            <a:solidFill>
              <a:srgbClr val="231815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800" dirty="0">
                <a:solidFill>
                  <a:srgbClr val="FFFFFF"/>
                </a:solidFill>
                <a:latin typeface="Arial Nova Light" panose="020B0304020202020204" pitchFamily="34" charset="0"/>
              </a:rPr>
              <a:t>Click on the Student’s Tab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23A848AC-E10B-48B6-B11D-7AFB0E1672C7}"/>
              </a:ext>
            </a:extLst>
          </p:cNvPr>
          <p:cNvSpPr/>
          <p:nvPr/>
        </p:nvSpPr>
        <p:spPr>
          <a:xfrm rot="235721">
            <a:off x="5369954" y="2426831"/>
            <a:ext cx="2199018" cy="426698"/>
          </a:xfrm>
          <a:prstGeom prst="rightArrow">
            <a:avLst/>
          </a:prstGeom>
          <a:solidFill>
            <a:srgbClr val="FFFF00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B905D35-6C6F-4515-852E-E87B57A3C218}"/>
              </a:ext>
            </a:extLst>
          </p:cNvPr>
          <p:cNvSpPr/>
          <p:nvPr/>
        </p:nvSpPr>
        <p:spPr>
          <a:xfrm>
            <a:off x="7581006" y="2616591"/>
            <a:ext cx="2505529" cy="31177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4806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3D545E7-05F7-45C7-8568-76BEFC4E39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87" r="5146"/>
          <a:stretch/>
        </p:blipFill>
        <p:spPr>
          <a:xfrm>
            <a:off x="20" y="-154735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20D6C0B-3390-4A36-9D60-FDC40F965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9823" y="1216856"/>
            <a:ext cx="2752354" cy="2709275"/>
          </a:xfrm>
          <a:prstGeom prst="ellipse">
            <a:avLst/>
          </a:prstGeom>
          <a:solidFill>
            <a:srgbClr val="231815"/>
          </a:solidFill>
          <a:ln w="174625" cmpd="thinThick">
            <a:solidFill>
              <a:srgbClr val="231815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200" dirty="0">
                <a:solidFill>
                  <a:srgbClr val="FFFFFF"/>
                </a:solidFill>
                <a:latin typeface="Arial Nova Light" panose="020B0304020202020204" pitchFamily="34" charset="0"/>
              </a:rPr>
              <a:t>Click on “Set-up Student Account Payment Plans”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23ED64D-5169-4236-B847-FB274DBE1215}"/>
              </a:ext>
            </a:extLst>
          </p:cNvPr>
          <p:cNvSpPr/>
          <p:nvPr/>
        </p:nvSpPr>
        <p:spPr>
          <a:xfrm>
            <a:off x="1025461" y="4110824"/>
            <a:ext cx="2632139" cy="23851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40D17716-9AE7-461B-90ED-42341BAF148B}"/>
              </a:ext>
            </a:extLst>
          </p:cNvPr>
          <p:cNvSpPr/>
          <p:nvPr/>
        </p:nvSpPr>
        <p:spPr>
          <a:xfrm rot="8812682">
            <a:off x="3062853" y="3369365"/>
            <a:ext cx="2199018" cy="426698"/>
          </a:xfrm>
          <a:prstGeom prst="rightArrow">
            <a:avLst/>
          </a:prstGeom>
          <a:solidFill>
            <a:srgbClr val="FFFF00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2948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CA9560F-5C94-4011-B934-B71B5592DF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333"/>
          <a:stretch/>
        </p:blipFill>
        <p:spPr>
          <a:xfrm>
            <a:off x="20" y="-168802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1FC5516-8AB9-45C7-B86B-67A3258F9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7655" y="2904979"/>
            <a:ext cx="2752354" cy="2709275"/>
          </a:xfrm>
          <a:prstGeom prst="ellipse">
            <a:avLst/>
          </a:prstGeom>
          <a:solidFill>
            <a:srgbClr val="231815"/>
          </a:solidFill>
          <a:ln w="174625" cmpd="thinThick">
            <a:solidFill>
              <a:srgbClr val="231815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500" dirty="0">
                <a:solidFill>
                  <a:srgbClr val="FFFFFF"/>
                </a:solidFill>
                <a:latin typeface="Arial Nova Light" panose="020B0304020202020204" pitchFamily="34" charset="0"/>
              </a:rPr>
              <a:t>Click on where it says “Click here…”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2CE6BA4A-EFDF-4A73-9419-6BA471C15DD7}"/>
              </a:ext>
            </a:extLst>
          </p:cNvPr>
          <p:cNvSpPr/>
          <p:nvPr/>
        </p:nvSpPr>
        <p:spPr>
          <a:xfrm rot="11656208">
            <a:off x="2312557" y="3171570"/>
            <a:ext cx="5610571" cy="668513"/>
          </a:xfrm>
          <a:prstGeom prst="rightArrow">
            <a:avLst/>
          </a:prstGeom>
          <a:solidFill>
            <a:srgbClr val="FFFF00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5DC436D-1294-4E1A-8966-DAA7015A906D}"/>
              </a:ext>
            </a:extLst>
          </p:cNvPr>
          <p:cNvSpPr/>
          <p:nvPr/>
        </p:nvSpPr>
        <p:spPr>
          <a:xfrm>
            <a:off x="111061" y="2490398"/>
            <a:ext cx="2505529" cy="31177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8283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84359F4-2166-4936-829F-0B06EE7624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533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88D5DD-6275-497B-9AC2-E32E56D36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640080"/>
            <a:ext cx="2752354" cy="2709275"/>
          </a:xfrm>
          <a:prstGeom prst="ellipse">
            <a:avLst/>
          </a:prstGeom>
          <a:solidFill>
            <a:srgbClr val="231815"/>
          </a:solidFill>
          <a:ln w="174625" cmpd="thinThick">
            <a:solidFill>
              <a:srgbClr val="231815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500" dirty="0">
                <a:solidFill>
                  <a:srgbClr val="FFFFFF"/>
                </a:solidFill>
                <a:latin typeface="Arial Nova Light" panose="020B0304020202020204" pitchFamily="34" charset="0"/>
              </a:rPr>
              <a:t>Enter credentials</a:t>
            </a:r>
          </a:p>
        </p:txBody>
      </p:sp>
    </p:spTree>
    <p:extLst>
      <p:ext uri="{BB962C8B-B14F-4D97-AF65-F5344CB8AC3E}">
        <p14:creationId xmlns:p14="http://schemas.microsoft.com/office/powerpoint/2010/main" val="24577313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E5B28D3-AF96-4374-80AA-5C64F8A735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5333"/>
          <a:stretch/>
        </p:blipFill>
        <p:spPr>
          <a:xfrm>
            <a:off x="-11925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2F27989-97E3-48A8-919F-C8920EFF6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908" y="3429005"/>
            <a:ext cx="2752354" cy="2709275"/>
          </a:xfrm>
          <a:prstGeom prst="ellipse">
            <a:avLst/>
          </a:prstGeom>
          <a:solidFill>
            <a:srgbClr val="231815"/>
          </a:solidFill>
          <a:ln w="174625" cmpd="thinThick">
            <a:solidFill>
              <a:srgbClr val="231815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500" dirty="0">
                <a:solidFill>
                  <a:srgbClr val="FFFFFF"/>
                </a:solidFill>
                <a:latin typeface="Arial Nova Light" panose="020B0304020202020204" pitchFamily="34" charset="0"/>
              </a:rPr>
              <a:t>Select the following</a:t>
            </a:r>
          </a:p>
        </p:txBody>
      </p:sp>
      <p:sp>
        <p:nvSpPr>
          <p:cNvPr id="3" name="Right Arrow 2"/>
          <p:cNvSpPr/>
          <p:nvPr/>
        </p:nvSpPr>
        <p:spPr>
          <a:xfrm rot="20000130">
            <a:off x="3363402" y="3754967"/>
            <a:ext cx="1590261" cy="580446"/>
          </a:xfrm>
          <a:prstGeom prst="rightArrow">
            <a:avLst>
              <a:gd name="adj1" fmla="val 36301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1831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-1999554" y="548636"/>
            <a:ext cx="7862888" cy="7204619"/>
            <a:chOff x="0" y="75"/>
            <a:chExt cx="4953" cy="4245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/>
          </p:nvSpPr>
          <p:spPr bwMode="auto">
            <a:xfrm>
              <a:off x="0" y="681"/>
              <a:ext cx="4953" cy="36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029" name="Picture 5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002" t="446" r="22495" b="2500"/>
            <a:stretch/>
          </p:blipFill>
          <p:spPr bwMode="auto">
            <a:xfrm>
              <a:off x="1293" y="75"/>
              <a:ext cx="3065" cy="3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Flowchart: Alternate Process 6"/>
          <p:cNvSpPr/>
          <p:nvPr/>
        </p:nvSpPr>
        <p:spPr>
          <a:xfrm>
            <a:off x="4052004" y="1051157"/>
            <a:ext cx="2834319" cy="1051965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Select a plan and review plan details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1112" r="18630" b="3905"/>
          <a:stretch/>
        </p:blipFill>
        <p:spPr>
          <a:xfrm>
            <a:off x="5577246" y="2375491"/>
            <a:ext cx="5576279" cy="3651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0141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</TotalTime>
  <Words>117</Words>
  <Application>Microsoft Office PowerPoint</Application>
  <PresentationFormat>Widescreen</PresentationFormat>
  <Paragraphs>18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Arial Nova Light</vt:lpstr>
      <vt:lpstr>Calibri</vt:lpstr>
      <vt:lpstr>Calibri Light</vt:lpstr>
      <vt:lpstr>Office Theme</vt:lpstr>
      <vt:lpstr>HOW TO SET-UP A PAYMENT PLAN</vt:lpstr>
      <vt:lpstr>Go to www.txwes.edu</vt:lpstr>
      <vt:lpstr>Log-in using login credentials</vt:lpstr>
      <vt:lpstr>Click on the Student’s Tab</vt:lpstr>
      <vt:lpstr>Click on “Set-up Student Account Payment Plans”</vt:lpstr>
      <vt:lpstr>Click on where it says “Click here…”</vt:lpstr>
      <vt:lpstr>Enter credentials</vt:lpstr>
      <vt:lpstr>Select the following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SET-UP A PAYMENT PLAN</dc:title>
  <dc:creator>Rocio Zamudio</dc:creator>
  <cp:lastModifiedBy>Jeane M. Olson</cp:lastModifiedBy>
  <cp:revision>17</cp:revision>
  <dcterms:created xsi:type="dcterms:W3CDTF">2020-03-27T02:07:47Z</dcterms:created>
  <dcterms:modified xsi:type="dcterms:W3CDTF">2020-10-07T19:49:44Z</dcterms:modified>
</cp:coreProperties>
</file>