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46"/>
  </p:handoutMasterIdLst>
  <p:sldIdLst>
    <p:sldId id="256" r:id="rId2"/>
    <p:sldId id="278" r:id="rId3"/>
    <p:sldId id="291" r:id="rId4"/>
    <p:sldId id="296" r:id="rId5"/>
    <p:sldId id="292" r:id="rId6"/>
    <p:sldId id="297" r:id="rId7"/>
    <p:sldId id="301" r:id="rId8"/>
    <p:sldId id="293" r:id="rId9"/>
    <p:sldId id="294" r:id="rId10"/>
    <p:sldId id="257" r:id="rId11"/>
    <p:sldId id="260" r:id="rId12"/>
    <p:sldId id="258" r:id="rId13"/>
    <p:sldId id="280" r:id="rId14"/>
    <p:sldId id="281" r:id="rId15"/>
    <p:sldId id="279" r:id="rId16"/>
    <p:sldId id="287" r:id="rId17"/>
    <p:sldId id="298" r:id="rId18"/>
    <p:sldId id="286" r:id="rId19"/>
    <p:sldId id="288" r:id="rId20"/>
    <p:sldId id="261" r:id="rId21"/>
    <p:sldId id="262" r:id="rId22"/>
    <p:sldId id="263" r:id="rId23"/>
    <p:sldId id="265" r:id="rId24"/>
    <p:sldId id="266" r:id="rId25"/>
    <p:sldId id="267" r:id="rId26"/>
    <p:sldId id="276" r:id="rId27"/>
    <p:sldId id="268" r:id="rId28"/>
    <p:sldId id="269" r:id="rId29"/>
    <p:sldId id="282" r:id="rId30"/>
    <p:sldId id="270" r:id="rId31"/>
    <p:sldId id="277" r:id="rId32"/>
    <p:sldId id="271" r:id="rId33"/>
    <p:sldId id="272" r:id="rId34"/>
    <p:sldId id="283" r:id="rId35"/>
    <p:sldId id="299" r:id="rId36"/>
    <p:sldId id="284" r:id="rId37"/>
    <p:sldId id="285" r:id="rId38"/>
    <p:sldId id="289" r:id="rId39"/>
    <p:sldId id="290" r:id="rId40"/>
    <p:sldId id="275" r:id="rId41"/>
    <p:sldId id="300" r:id="rId42"/>
    <p:sldId id="295" r:id="rId43"/>
    <p:sldId id="273" r:id="rId44"/>
    <p:sldId id="274" r:id="rId4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5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2169" autoAdjust="0"/>
  </p:normalViewPr>
  <p:slideViewPr>
    <p:cSldViewPr snapToGrid="0" snapToObjects="1">
      <p:cViewPr varScale="1">
        <p:scale>
          <a:sx n="67" d="100"/>
          <a:sy n="67" d="100"/>
        </p:scale>
        <p:origin x="14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8A39EE4-6E43-430B-8454-E8BF4C07E6DA}" type="datetimeFigureOut">
              <a:rPr lang="en-US" smtClean="0"/>
              <a:t>2/27/2020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5B1DC7E-F322-4E50-BA15-D300CE0B83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886200"/>
            <a:ext cx="7772400" cy="1752600"/>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0058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887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900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63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292084"/>
            <a:ext cx="7772400"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791897"/>
            <a:ext cx="7772400" cy="1500187"/>
          </a:xfr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32307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566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2980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smtClean="0"/>
              <a:t>Click to edit Master title style</a:t>
            </a:r>
            <a:endParaRPr lang="en-US" dirty="0"/>
          </a:p>
        </p:txBody>
      </p:sp>
    </p:spTree>
    <p:extLst>
      <p:ext uri="{BB962C8B-B14F-4D97-AF65-F5344CB8AC3E}">
        <p14:creationId xmlns:p14="http://schemas.microsoft.com/office/powerpoint/2010/main" val="100954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750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7186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877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7213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000" b="1" kern="1200">
          <a:solidFill>
            <a:srgbClr val="F9C51A"/>
          </a:solidFill>
          <a:latin typeface="Arial"/>
          <a:ea typeface="+mj-ea"/>
          <a:cs typeface="Arial"/>
        </a:defRPr>
      </a:lvl1pPr>
    </p:titleStyle>
    <p:bodyStyle>
      <a:lvl1pPr marL="457200" indent="-457200" algn="l" defTabSz="457200" rtl="0" eaLnBrk="1" latinLnBrk="0" hangingPunct="1">
        <a:spcBef>
          <a:spcPct val="20000"/>
        </a:spcBef>
        <a:buSzPct val="100000"/>
        <a:buFontTx/>
        <a:buBlip>
          <a:blip r:embed="rId14"/>
        </a:buBlip>
        <a:defRPr sz="2400" kern="1200" baseline="0">
          <a:solidFill>
            <a:schemeClr val="bg1"/>
          </a:solidFill>
          <a:latin typeface="Arial"/>
          <a:ea typeface="+mn-ea"/>
          <a:cs typeface="+mn-cs"/>
        </a:defRPr>
      </a:lvl1pPr>
      <a:lvl2pPr marL="914400" indent="-457200" algn="l" defTabSz="457200" rtl="0" eaLnBrk="1" latinLnBrk="0" hangingPunct="1">
        <a:spcBef>
          <a:spcPct val="20000"/>
        </a:spcBef>
        <a:buSzPct val="100000"/>
        <a:buFontTx/>
        <a:buBlip>
          <a:blip r:embed="rId14"/>
        </a:buBlip>
        <a:defRPr sz="2000" kern="1200" baseline="0">
          <a:solidFill>
            <a:schemeClr val="bg1"/>
          </a:solidFill>
          <a:latin typeface="Arial"/>
          <a:ea typeface="+mn-ea"/>
          <a:cs typeface="+mn-cs"/>
        </a:defRPr>
      </a:lvl2pPr>
      <a:lvl3pPr marL="1257300" indent="-342900" algn="l" defTabSz="457200" rtl="0" eaLnBrk="1" latinLnBrk="0" hangingPunct="1">
        <a:spcBef>
          <a:spcPct val="20000"/>
        </a:spcBef>
        <a:buSzPct val="100000"/>
        <a:buFontTx/>
        <a:buBlip>
          <a:blip r:embed="rId14"/>
        </a:buBlip>
        <a:defRPr sz="2000" kern="1200" baseline="0">
          <a:solidFill>
            <a:schemeClr val="bg1"/>
          </a:solidFill>
          <a:latin typeface="Arial"/>
          <a:ea typeface="+mn-ea"/>
          <a:cs typeface="+mn-cs"/>
        </a:defRPr>
      </a:lvl3pPr>
      <a:lvl4pPr marL="1714500" indent="-342900" algn="l" defTabSz="457200" rtl="0" eaLnBrk="1" latinLnBrk="0" hangingPunct="1">
        <a:spcBef>
          <a:spcPct val="20000"/>
        </a:spcBef>
        <a:buSzPct val="100000"/>
        <a:buFontTx/>
        <a:buBlip>
          <a:blip r:embed="rId14"/>
        </a:buBlip>
        <a:defRPr sz="1800" kern="1200" baseline="0">
          <a:solidFill>
            <a:schemeClr val="bg1"/>
          </a:solidFill>
          <a:latin typeface="Arial"/>
          <a:ea typeface="+mn-ea"/>
          <a:cs typeface="+mn-cs"/>
        </a:defRPr>
      </a:lvl4pPr>
      <a:lvl5pPr marL="2171700" indent="-342900" algn="l" defTabSz="457200" rtl="0" eaLnBrk="1" latinLnBrk="0" hangingPunct="1">
        <a:spcBef>
          <a:spcPct val="20000"/>
        </a:spcBef>
        <a:buSzPct val="100000"/>
        <a:buFontTx/>
        <a:buBlip>
          <a:blip r:embed="rId14"/>
        </a:buBlip>
        <a:defRPr sz="1800" kern="1200" baseline="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hyperlink" Target="http://www.guidanceresources.com/" TargetMode="Externa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cbst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sz="6000" dirty="0" smtClean="0"/>
              <a:t>2020-2021</a:t>
            </a:r>
            <a:br>
              <a:rPr lang="en-US" sz="6000" dirty="0" smtClean="0"/>
            </a:br>
            <a:r>
              <a:rPr lang="en-US" sz="6000" dirty="0" smtClean="0"/>
              <a:t>Open Enrollment</a:t>
            </a:r>
            <a:r>
              <a:rPr lang="en-US" dirty="0" smtClean="0"/>
              <a:t/>
            </a:r>
            <a:br>
              <a:rPr lang="en-US" dirty="0" smtClean="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02292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BCBS Medical-Base Plan</a:t>
            </a:r>
            <a:br>
              <a:rPr lang="en-US" dirty="0" smtClean="0"/>
            </a:br>
            <a:r>
              <a:rPr lang="en-US" dirty="0" smtClean="0"/>
              <a:t>CDHP (HSA)</a:t>
            </a:r>
            <a:endParaRPr lang="en-US" dirty="0"/>
          </a:p>
        </p:txBody>
      </p:sp>
      <p:sp>
        <p:nvSpPr>
          <p:cNvPr id="3" name="Content Placeholder 2"/>
          <p:cNvSpPr>
            <a:spLocks noGrp="1"/>
          </p:cNvSpPr>
          <p:nvPr>
            <p:ph idx="1"/>
          </p:nvPr>
        </p:nvSpPr>
        <p:spPr>
          <a:xfrm>
            <a:off x="147145" y="1463040"/>
            <a:ext cx="8879409" cy="4958255"/>
          </a:xfrm>
        </p:spPr>
        <p:txBody>
          <a:bodyPr>
            <a:normAutofit fontScale="92500" lnSpcReduction="10000"/>
          </a:bodyPr>
          <a:lstStyle/>
          <a:p>
            <a:pPr marL="0" indent="0">
              <a:buNone/>
            </a:pPr>
            <a:r>
              <a:rPr lang="en-US" sz="1800" dirty="0" smtClean="0"/>
              <a:t>	Type of Coverage				       CDHP/HSA Plan (</a:t>
            </a:r>
            <a:r>
              <a:rPr lang="en-US" sz="1800" dirty="0" err="1" smtClean="0"/>
              <a:t>BlueChoice</a:t>
            </a:r>
            <a:r>
              <a:rPr lang="en-US" sz="1800" dirty="0" smtClean="0"/>
              <a:t> Network)</a:t>
            </a:r>
          </a:p>
          <a:p>
            <a:pPr marL="0" indent="0">
              <a:buNone/>
            </a:pPr>
            <a:endParaRPr lang="en-US" sz="1800" dirty="0" smtClean="0"/>
          </a:p>
          <a:p>
            <a:pPr marL="0" indent="0">
              <a:buNone/>
            </a:pPr>
            <a:r>
              <a:rPr lang="en-US" sz="1800" dirty="0"/>
              <a:t>	</a:t>
            </a:r>
            <a:r>
              <a:rPr lang="en-US" sz="1800" dirty="0" smtClean="0"/>
              <a:t>Annual Deductible					$3,000 Individual/$10,000 Family</a:t>
            </a:r>
          </a:p>
          <a:p>
            <a:pPr marL="0" indent="0">
              <a:buNone/>
            </a:pPr>
            <a:r>
              <a:rPr lang="en-US" sz="1800" dirty="0"/>
              <a:t>	</a:t>
            </a:r>
            <a:endParaRPr lang="en-US" sz="1800" dirty="0" smtClean="0"/>
          </a:p>
          <a:p>
            <a:pPr marL="0" indent="0">
              <a:buNone/>
            </a:pPr>
            <a:r>
              <a:rPr lang="en-US" sz="1800" dirty="0"/>
              <a:t>	</a:t>
            </a:r>
            <a:r>
              <a:rPr lang="en-US" sz="1800" dirty="0" smtClean="0"/>
              <a:t>Coinsurance						80/20</a:t>
            </a:r>
          </a:p>
          <a:p>
            <a:pPr marL="0" indent="0">
              <a:buNone/>
            </a:pPr>
            <a:r>
              <a:rPr lang="en-US" sz="1800" dirty="0"/>
              <a:t>	</a:t>
            </a:r>
            <a:endParaRPr lang="en-US" sz="1800" dirty="0" smtClean="0"/>
          </a:p>
          <a:p>
            <a:pPr marL="0" indent="0">
              <a:buNone/>
            </a:pPr>
            <a:r>
              <a:rPr lang="en-US" sz="1800" dirty="0"/>
              <a:t>	</a:t>
            </a:r>
            <a:r>
              <a:rPr lang="en-US" sz="1800" dirty="0" smtClean="0"/>
              <a:t>Maximum Out of Pocket			$6,550/$13,100</a:t>
            </a:r>
          </a:p>
          <a:p>
            <a:pPr marL="0" indent="0">
              <a:buNone/>
            </a:pPr>
            <a:r>
              <a:rPr lang="en-US" sz="1800" dirty="0"/>
              <a:t>	</a:t>
            </a:r>
            <a:r>
              <a:rPr lang="en-US" sz="1800" dirty="0" smtClean="0"/>
              <a:t>(includes deductible &amp; coinsurance)</a:t>
            </a:r>
          </a:p>
          <a:p>
            <a:pPr marL="0" indent="0">
              <a:buNone/>
            </a:pPr>
            <a:endParaRPr lang="en-US" sz="1800" dirty="0" smtClean="0"/>
          </a:p>
          <a:p>
            <a:pPr marL="0" indent="0">
              <a:buNone/>
            </a:pPr>
            <a:r>
              <a:rPr lang="en-US" sz="1800" dirty="0"/>
              <a:t>	</a:t>
            </a:r>
            <a:r>
              <a:rPr lang="en-US" sz="1800" dirty="0" smtClean="0"/>
              <a:t>Preventative Care					100% covered</a:t>
            </a:r>
          </a:p>
          <a:p>
            <a:pPr marL="0" indent="0">
              <a:buNone/>
            </a:pPr>
            <a:endParaRPr lang="en-US" sz="1800" dirty="0"/>
          </a:p>
          <a:p>
            <a:pPr marL="0" indent="0">
              <a:buNone/>
            </a:pPr>
            <a:r>
              <a:rPr lang="en-US" sz="1800" dirty="0" smtClean="0"/>
              <a:t>	Primary Care Office Visit			80% after ded.</a:t>
            </a:r>
          </a:p>
          <a:p>
            <a:pPr marL="0" indent="0">
              <a:buNone/>
            </a:pPr>
            <a:r>
              <a:rPr lang="en-US" sz="1800" dirty="0"/>
              <a:t>	</a:t>
            </a:r>
            <a:r>
              <a:rPr lang="en-US" sz="1800" dirty="0" smtClean="0"/>
              <a:t>Specialist Office Visit				80% after ded.</a:t>
            </a:r>
          </a:p>
          <a:p>
            <a:pPr marL="0" indent="0">
              <a:buNone/>
            </a:pPr>
            <a:endParaRPr lang="en-US" sz="1800" dirty="0" smtClean="0"/>
          </a:p>
          <a:p>
            <a:pPr marL="0" indent="0">
              <a:buNone/>
            </a:pPr>
            <a:endParaRPr lang="en-US" sz="1800" dirty="0" smtClean="0"/>
          </a:p>
          <a:p>
            <a:pPr marL="0" indent="0">
              <a:buNone/>
            </a:pPr>
            <a:r>
              <a:rPr lang="en-US" sz="1800" dirty="0" smtClean="0"/>
              <a:t>*Out of Network Benefits are covered at a lesser benefit	</a:t>
            </a:r>
          </a:p>
          <a:p>
            <a:pPr marL="0" indent="0">
              <a:buNone/>
            </a:pPr>
            <a:r>
              <a:rPr lang="en-US" sz="2000" dirty="0"/>
              <a:t>	</a:t>
            </a:r>
            <a:r>
              <a:rPr lang="en-US" sz="2000" dirty="0" smtClean="0"/>
              <a:t>	</a:t>
            </a:r>
            <a:endParaRPr lang="en-US" dirty="0"/>
          </a:p>
        </p:txBody>
      </p:sp>
    </p:spTree>
    <p:extLst>
      <p:ext uri="{BB962C8B-B14F-4D97-AF65-F5344CB8AC3E}">
        <p14:creationId xmlns:p14="http://schemas.microsoft.com/office/powerpoint/2010/main" val="2429710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BCBS Medical-Base Plan</a:t>
            </a:r>
            <a:br>
              <a:rPr lang="en-US" dirty="0" smtClean="0"/>
            </a:br>
            <a:r>
              <a:rPr lang="en-US" dirty="0" smtClean="0"/>
              <a:t>CDHP (HSA)</a:t>
            </a:r>
            <a:endParaRPr lang="en-US" dirty="0"/>
          </a:p>
        </p:txBody>
      </p:sp>
      <p:sp>
        <p:nvSpPr>
          <p:cNvPr id="3" name="Content Placeholder 2"/>
          <p:cNvSpPr>
            <a:spLocks noGrp="1"/>
          </p:cNvSpPr>
          <p:nvPr>
            <p:ph idx="1"/>
          </p:nvPr>
        </p:nvSpPr>
        <p:spPr/>
        <p:txBody>
          <a:bodyPr>
            <a:normAutofit/>
          </a:bodyPr>
          <a:lstStyle/>
          <a:p>
            <a:pPr marL="0" indent="0">
              <a:buNone/>
            </a:pPr>
            <a:r>
              <a:rPr lang="en-US" sz="1700" dirty="0" smtClean="0"/>
              <a:t>Type of Coverage					</a:t>
            </a:r>
            <a:r>
              <a:rPr lang="en-US" sz="1700" dirty="0" err="1" smtClean="0"/>
              <a:t>BlueChoice</a:t>
            </a:r>
            <a:r>
              <a:rPr lang="en-US" sz="1700" dirty="0" smtClean="0"/>
              <a:t> Network</a:t>
            </a:r>
          </a:p>
          <a:p>
            <a:pPr marL="0" indent="0">
              <a:buNone/>
            </a:pPr>
            <a:endParaRPr lang="en-US" sz="1700" dirty="0" smtClean="0"/>
          </a:p>
          <a:p>
            <a:pPr marL="0" indent="0">
              <a:buNone/>
            </a:pPr>
            <a:r>
              <a:rPr lang="en-US" sz="1700" dirty="0" smtClean="0"/>
              <a:t>Emergency Room Services		        80% after ded.</a:t>
            </a:r>
          </a:p>
          <a:p>
            <a:pPr marL="0" indent="0">
              <a:buNone/>
            </a:pPr>
            <a:endParaRPr lang="en-US" sz="1700" dirty="0" smtClean="0"/>
          </a:p>
          <a:p>
            <a:pPr marL="0" indent="0">
              <a:buNone/>
            </a:pPr>
            <a:r>
              <a:rPr lang="en-US" sz="1700" dirty="0" smtClean="0"/>
              <a:t>Inpatient/Outpatient </a:t>
            </a:r>
          </a:p>
          <a:p>
            <a:pPr marL="0" indent="0">
              <a:buNone/>
            </a:pPr>
            <a:r>
              <a:rPr lang="en-US" sz="1700" dirty="0" smtClean="0"/>
              <a:t>Hospital Services					80% after ded.</a:t>
            </a:r>
          </a:p>
          <a:p>
            <a:pPr marL="0" indent="0">
              <a:buNone/>
            </a:pPr>
            <a:endParaRPr lang="en-US" sz="1700" dirty="0"/>
          </a:p>
          <a:p>
            <a:pPr marL="0" indent="0">
              <a:buNone/>
            </a:pPr>
            <a:r>
              <a:rPr lang="en-US" sz="1700" dirty="0" smtClean="0"/>
              <a:t>Urgent Care Services				80% after ded.</a:t>
            </a:r>
          </a:p>
          <a:p>
            <a:pPr marL="0" indent="0">
              <a:buNone/>
            </a:pPr>
            <a:endParaRPr lang="en-US" sz="1700" dirty="0"/>
          </a:p>
          <a:p>
            <a:pPr marL="0" indent="0">
              <a:buNone/>
            </a:pPr>
            <a:r>
              <a:rPr lang="en-US" sz="1700" dirty="0" smtClean="0"/>
              <a:t>Out of Network					Plan pays 60% after out of 										               network deductible has been 										       met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3341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787" y="425634"/>
            <a:ext cx="7315200" cy="1015663"/>
          </a:xfrm>
          <a:prstGeom prst="rect">
            <a:avLst/>
          </a:prstGeom>
        </p:spPr>
        <p:txBody>
          <a:bodyPr wrap="square">
            <a:spAutoFit/>
          </a:bodyPr>
          <a:lstStyle/>
          <a:p>
            <a:pPr algn="ctr"/>
            <a:r>
              <a:rPr lang="en-US" sz="3000" b="1" dirty="0" smtClean="0">
                <a:solidFill>
                  <a:srgbClr val="F9C51A"/>
                </a:solidFill>
                <a:latin typeface="Arial" panose="020B0604020202020204" pitchFamily="34" charset="0"/>
                <a:cs typeface="Arial" panose="020B0604020202020204" pitchFamily="34" charset="0"/>
              </a:rPr>
              <a:t>BCBS Medical- Base Plan</a:t>
            </a:r>
          </a:p>
          <a:p>
            <a:pPr algn="ctr"/>
            <a:r>
              <a:rPr lang="en-US" sz="3000" b="1" dirty="0" smtClean="0">
                <a:solidFill>
                  <a:srgbClr val="F9C51A"/>
                </a:solidFill>
                <a:latin typeface="Arial" panose="020B0604020202020204" pitchFamily="34" charset="0"/>
                <a:cs typeface="Arial" panose="020B0604020202020204" pitchFamily="34" charset="0"/>
              </a:rPr>
              <a:t>CDHP (HSA) </a:t>
            </a:r>
            <a:r>
              <a:rPr lang="en-US" sz="3000" b="1" dirty="0" smtClean="0">
                <a:solidFill>
                  <a:srgbClr val="FFC000"/>
                </a:solidFill>
                <a:latin typeface="Arial" panose="020B0604020202020204" pitchFamily="34" charset="0"/>
                <a:cs typeface="Arial" panose="020B0604020202020204" pitchFamily="34" charset="0"/>
              </a:rPr>
              <a:t>Rx</a:t>
            </a:r>
            <a:endParaRPr lang="en-US" sz="30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771787" y="1733062"/>
            <a:ext cx="8212822" cy="2446824"/>
          </a:xfrm>
          <a:prstGeom prst="rect">
            <a:avLst/>
          </a:prstGeom>
          <a:noFill/>
        </p:spPr>
        <p:txBody>
          <a:bodyPr wrap="square" rtlCol="0">
            <a:spAutoFit/>
          </a:bodyPr>
          <a:lstStyle/>
          <a:p>
            <a:r>
              <a:rPr lang="en-US" sz="1700" dirty="0" smtClean="0">
                <a:solidFill>
                  <a:schemeClr val="bg1"/>
                </a:solidFill>
                <a:latin typeface="Arial" panose="020B0604020202020204" pitchFamily="34" charset="0"/>
                <a:cs typeface="Arial" panose="020B0604020202020204" pitchFamily="34" charset="0"/>
              </a:rPr>
              <a:t>Prescription Drugs:</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Generic									80% after ded.</a:t>
            </a:r>
          </a:p>
          <a:p>
            <a:endParaRPr lang="en-US" sz="1700" dirty="0" smtClean="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Preferred Brand						        80% after ded.</a:t>
            </a:r>
          </a:p>
          <a:p>
            <a:endParaRPr lang="en-US" sz="1700" dirty="0" smtClean="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Non-Preferred Brand					        80% after ded.</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Mail Order								80% after ded.</a:t>
            </a:r>
            <a:endParaRPr lang="en-US" sz="17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8254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BCBS Medical- Buy Up Plan (PPO)</a:t>
            </a:r>
            <a:endParaRPr lang="en-US" dirty="0"/>
          </a:p>
        </p:txBody>
      </p:sp>
      <p:sp>
        <p:nvSpPr>
          <p:cNvPr id="3" name="Content Placeholder 2"/>
          <p:cNvSpPr>
            <a:spLocks noGrp="1"/>
          </p:cNvSpPr>
          <p:nvPr>
            <p:ph idx="1"/>
          </p:nvPr>
        </p:nvSpPr>
        <p:spPr>
          <a:xfrm>
            <a:off x="147145" y="1600200"/>
            <a:ext cx="8879409" cy="4947745"/>
          </a:xfrm>
        </p:spPr>
        <p:txBody>
          <a:bodyPr>
            <a:normAutofit fontScale="85000" lnSpcReduction="20000"/>
          </a:bodyPr>
          <a:lstStyle/>
          <a:p>
            <a:pPr marL="0" indent="0">
              <a:buNone/>
            </a:pPr>
            <a:r>
              <a:rPr lang="en-US" sz="2000" dirty="0" smtClean="0"/>
              <a:t>	Type of Coverage				       PPO Plan (</a:t>
            </a:r>
            <a:r>
              <a:rPr lang="en-US" sz="2000" dirty="0" err="1" smtClean="0"/>
              <a:t>BlueChoice</a:t>
            </a:r>
            <a:r>
              <a:rPr lang="en-US" sz="2000" dirty="0" smtClean="0"/>
              <a:t> Network)</a:t>
            </a:r>
          </a:p>
          <a:p>
            <a:pPr marL="0" indent="0">
              <a:buNone/>
            </a:pPr>
            <a:endParaRPr lang="en-US" sz="2000" dirty="0" smtClean="0"/>
          </a:p>
          <a:p>
            <a:pPr marL="0" indent="0">
              <a:buNone/>
            </a:pPr>
            <a:r>
              <a:rPr lang="en-US" sz="2000" dirty="0"/>
              <a:t>	</a:t>
            </a:r>
            <a:r>
              <a:rPr lang="en-US" sz="2000" dirty="0" smtClean="0"/>
              <a:t>Annual Deductible					$2,500 Individual/$5,000 Family</a:t>
            </a:r>
          </a:p>
          <a:p>
            <a:pPr marL="0" indent="0">
              <a:buNone/>
            </a:pPr>
            <a:r>
              <a:rPr lang="en-US" sz="2000" dirty="0"/>
              <a:t>	</a:t>
            </a:r>
            <a:endParaRPr lang="en-US" sz="2000" dirty="0" smtClean="0"/>
          </a:p>
          <a:p>
            <a:pPr marL="0" indent="0">
              <a:buNone/>
            </a:pPr>
            <a:r>
              <a:rPr lang="en-US" sz="2000" dirty="0"/>
              <a:t>	</a:t>
            </a:r>
            <a:r>
              <a:rPr lang="en-US" sz="2000" dirty="0" smtClean="0"/>
              <a:t>Coinsurance						80/20</a:t>
            </a:r>
          </a:p>
          <a:p>
            <a:pPr marL="0" indent="0">
              <a:buNone/>
            </a:pPr>
            <a:r>
              <a:rPr lang="en-US" sz="2000" dirty="0"/>
              <a:t>	</a:t>
            </a:r>
            <a:endParaRPr lang="en-US" sz="2000" dirty="0" smtClean="0"/>
          </a:p>
          <a:p>
            <a:pPr marL="0" indent="0">
              <a:buNone/>
            </a:pPr>
            <a:r>
              <a:rPr lang="en-US" sz="2000" dirty="0"/>
              <a:t>	</a:t>
            </a:r>
            <a:r>
              <a:rPr lang="en-US" sz="2000" dirty="0" smtClean="0"/>
              <a:t>Maximum Out of Pocket			$5,000/$10,000</a:t>
            </a:r>
          </a:p>
          <a:p>
            <a:pPr marL="0" indent="0">
              <a:buNone/>
            </a:pPr>
            <a:r>
              <a:rPr lang="en-US" sz="2000" dirty="0"/>
              <a:t>	</a:t>
            </a:r>
            <a:r>
              <a:rPr lang="en-US" sz="2000" dirty="0" smtClean="0"/>
              <a:t>(includes deductible &amp; coinsurance)</a:t>
            </a:r>
          </a:p>
          <a:p>
            <a:pPr marL="0" indent="0">
              <a:buNone/>
            </a:pPr>
            <a:endParaRPr lang="en-US" sz="2000" dirty="0" smtClean="0"/>
          </a:p>
          <a:p>
            <a:pPr marL="0" indent="0">
              <a:buNone/>
            </a:pPr>
            <a:r>
              <a:rPr lang="en-US" sz="2000" dirty="0"/>
              <a:t>	</a:t>
            </a:r>
            <a:r>
              <a:rPr lang="en-US" sz="2000" dirty="0" smtClean="0"/>
              <a:t>Preventative Care					100% covered</a:t>
            </a:r>
          </a:p>
          <a:p>
            <a:pPr marL="0" indent="0">
              <a:buNone/>
            </a:pPr>
            <a:endParaRPr lang="en-US" sz="2000" dirty="0"/>
          </a:p>
          <a:p>
            <a:pPr marL="0" indent="0">
              <a:buNone/>
            </a:pPr>
            <a:r>
              <a:rPr lang="en-US" sz="2000" dirty="0" smtClean="0"/>
              <a:t>	Primary Care Office Visit			$30 copay</a:t>
            </a:r>
          </a:p>
          <a:p>
            <a:pPr marL="0" indent="0">
              <a:buNone/>
            </a:pPr>
            <a:r>
              <a:rPr lang="en-US" sz="2000" dirty="0"/>
              <a:t>	</a:t>
            </a:r>
            <a:r>
              <a:rPr lang="en-US" sz="2000" dirty="0" smtClean="0"/>
              <a:t>Specialist Office Visit				$50 copay</a:t>
            </a:r>
          </a:p>
          <a:p>
            <a:pPr marL="0" indent="0">
              <a:buNone/>
            </a:pPr>
            <a:endParaRPr lang="en-US" sz="2000" dirty="0" smtClean="0"/>
          </a:p>
          <a:p>
            <a:pPr marL="0" indent="0">
              <a:buNone/>
            </a:pPr>
            <a:endParaRPr lang="en-US" sz="2000" dirty="0" smtClean="0"/>
          </a:p>
          <a:p>
            <a:pPr marL="0" indent="0">
              <a:buNone/>
            </a:pPr>
            <a:r>
              <a:rPr lang="en-US" sz="2000" dirty="0" smtClean="0"/>
              <a:t>*Out of Network Benefits are covered at a lesser benefit</a:t>
            </a:r>
            <a:endParaRPr lang="en-US" sz="2000" dirty="0"/>
          </a:p>
          <a:p>
            <a:pPr marL="0" indent="0">
              <a:buNone/>
            </a:pPr>
            <a:r>
              <a:rPr lang="en-US" sz="2000" dirty="0" smtClean="0"/>
              <a:t>	</a:t>
            </a:r>
          </a:p>
          <a:p>
            <a:pPr marL="0" indent="0">
              <a:buNone/>
            </a:pPr>
            <a:r>
              <a:rPr lang="en-US" sz="2000" dirty="0"/>
              <a:t>	</a:t>
            </a:r>
            <a:r>
              <a:rPr lang="en-US" sz="2000" dirty="0" smtClean="0"/>
              <a:t>	</a:t>
            </a:r>
            <a:endParaRPr lang="en-US" dirty="0"/>
          </a:p>
        </p:txBody>
      </p:sp>
    </p:spTree>
    <p:extLst>
      <p:ext uri="{BB962C8B-B14F-4D97-AF65-F5344CB8AC3E}">
        <p14:creationId xmlns:p14="http://schemas.microsoft.com/office/powerpoint/2010/main" val="2429710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BCBS Medical- Buy Up Plan (PPO)</a:t>
            </a:r>
            <a:endParaRPr lang="en-US" dirty="0"/>
          </a:p>
        </p:txBody>
      </p:sp>
      <p:sp>
        <p:nvSpPr>
          <p:cNvPr id="3" name="Content Placeholder 2"/>
          <p:cNvSpPr>
            <a:spLocks noGrp="1"/>
          </p:cNvSpPr>
          <p:nvPr>
            <p:ph idx="1"/>
          </p:nvPr>
        </p:nvSpPr>
        <p:spPr/>
        <p:txBody>
          <a:bodyPr>
            <a:normAutofit/>
          </a:bodyPr>
          <a:lstStyle/>
          <a:p>
            <a:pPr marL="0" indent="0">
              <a:buNone/>
            </a:pPr>
            <a:r>
              <a:rPr lang="en-US" sz="1700" dirty="0" smtClean="0"/>
              <a:t>Type of Coverage					</a:t>
            </a:r>
            <a:r>
              <a:rPr lang="en-US" sz="1700" dirty="0" err="1" smtClean="0"/>
              <a:t>BlueChoice</a:t>
            </a:r>
            <a:r>
              <a:rPr lang="en-US" sz="1700" dirty="0" smtClean="0"/>
              <a:t> Network</a:t>
            </a:r>
          </a:p>
          <a:p>
            <a:pPr marL="0" indent="0">
              <a:buNone/>
            </a:pPr>
            <a:endParaRPr lang="en-US" sz="1700" dirty="0" smtClean="0"/>
          </a:p>
          <a:p>
            <a:pPr marL="0" indent="0">
              <a:buNone/>
            </a:pPr>
            <a:r>
              <a:rPr lang="en-US" sz="1700" dirty="0" smtClean="0"/>
              <a:t>Emergency Room Services			</a:t>
            </a:r>
            <a:r>
              <a:rPr lang="en-US" sz="1700" dirty="0"/>
              <a:t>Facility: $200 copay then 80%</a:t>
            </a:r>
          </a:p>
          <a:p>
            <a:pPr marL="0" indent="0">
              <a:buNone/>
            </a:pPr>
            <a:r>
              <a:rPr lang="en-US" sz="1700" dirty="0" smtClean="0"/>
              <a:t>	</a:t>
            </a:r>
          </a:p>
          <a:p>
            <a:pPr marL="0" indent="0">
              <a:buNone/>
            </a:pPr>
            <a:r>
              <a:rPr lang="en-US" sz="1700" dirty="0" smtClean="0"/>
              <a:t>Inpatient/Outpatient </a:t>
            </a:r>
          </a:p>
          <a:p>
            <a:pPr marL="0" indent="0">
              <a:buNone/>
            </a:pPr>
            <a:r>
              <a:rPr lang="en-US" sz="1700" dirty="0" smtClean="0"/>
              <a:t>Hospital Services					80% after ded.</a:t>
            </a:r>
          </a:p>
          <a:p>
            <a:pPr marL="0" indent="0">
              <a:buNone/>
            </a:pPr>
            <a:endParaRPr lang="en-US" sz="1700" dirty="0"/>
          </a:p>
          <a:p>
            <a:pPr marL="0" indent="0">
              <a:buNone/>
            </a:pPr>
            <a:r>
              <a:rPr lang="en-US" sz="1700" dirty="0" smtClean="0"/>
              <a:t>Urgent Care Services				$75 copay</a:t>
            </a:r>
          </a:p>
          <a:p>
            <a:pPr marL="0" indent="0">
              <a:buNone/>
            </a:pPr>
            <a:endParaRPr lang="en-US" sz="1700" dirty="0"/>
          </a:p>
          <a:p>
            <a:pPr marL="0" indent="0">
              <a:buNone/>
            </a:pPr>
            <a:r>
              <a:rPr lang="en-US" sz="1700" dirty="0" smtClean="0"/>
              <a:t>Out of Network				</a:t>
            </a:r>
            <a:r>
              <a:rPr lang="en-US" sz="1700" dirty="0"/>
              <a:t> </a:t>
            </a:r>
            <a:r>
              <a:rPr lang="en-US" sz="1700" dirty="0" smtClean="0"/>
              <a:t>      Plan pays 60% after out of 											       network deductible has been 										       met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3341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787" y="425634"/>
            <a:ext cx="7315200" cy="1015663"/>
          </a:xfrm>
          <a:prstGeom prst="rect">
            <a:avLst/>
          </a:prstGeom>
        </p:spPr>
        <p:txBody>
          <a:bodyPr wrap="square">
            <a:spAutoFit/>
          </a:bodyPr>
          <a:lstStyle/>
          <a:p>
            <a:pPr algn="ctr"/>
            <a:r>
              <a:rPr lang="en-US" sz="3000" b="1" dirty="0" smtClean="0">
                <a:solidFill>
                  <a:srgbClr val="FFC000"/>
                </a:solidFill>
                <a:latin typeface="Arial" panose="020B0604020202020204" pitchFamily="34" charset="0"/>
                <a:cs typeface="Arial" panose="020B0604020202020204" pitchFamily="34" charset="0"/>
              </a:rPr>
              <a:t>BCBS Buy Up Plan (PPO)</a:t>
            </a:r>
          </a:p>
          <a:p>
            <a:pPr algn="ctr"/>
            <a:r>
              <a:rPr lang="en-US" sz="3000" b="1" dirty="0" smtClean="0">
                <a:solidFill>
                  <a:srgbClr val="FFC000"/>
                </a:solidFill>
                <a:latin typeface="Arial" panose="020B0604020202020204" pitchFamily="34" charset="0"/>
                <a:cs typeface="Arial" panose="020B0604020202020204" pitchFamily="34" charset="0"/>
              </a:rPr>
              <a:t> Medical -  Rx</a:t>
            </a:r>
            <a:endParaRPr lang="en-US" sz="30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771787" y="1830206"/>
            <a:ext cx="8212822" cy="2446824"/>
          </a:xfrm>
          <a:prstGeom prst="rect">
            <a:avLst/>
          </a:prstGeom>
          <a:noFill/>
        </p:spPr>
        <p:txBody>
          <a:bodyPr wrap="square" rtlCol="0">
            <a:spAutoFit/>
          </a:bodyPr>
          <a:lstStyle/>
          <a:p>
            <a:r>
              <a:rPr lang="en-US" sz="1700" dirty="0" smtClean="0">
                <a:solidFill>
                  <a:schemeClr val="bg1"/>
                </a:solidFill>
                <a:latin typeface="Arial" panose="020B0604020202020204" pitchFamily="34" charset="0"/>
                <a:cs typeface="Arial" panose="020B0604020202020204" pitchFamily="34" charset="0"/>
              </a:rPr>
              <a:t>Prescription Drugs:</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Generic									$20</a:t>
            </a:r>
          </a:p>
          <a:p>
            <a:endParaRPr lang="en-US" sz="1700" dirty="0" smtClean="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Preferred Brand						       $40</a:t>
            </a:r>
          </a:p>
          <a:p>
            <a:endParaRPr lang="en-US" sz="1700" dirty="0" smtClean="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Non-Preferred Brand				          	$70</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Mail Order				        	2.5 x Copay / 90 Day supply</a:t>
            </a:r>
            <a:endParaRPr lang="en-US" sz="17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825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Savings Account (HSA)</a:t>
            </a:r>
            <a:endParaRPr lang="en-US" dirty="0"/>
          </a:p>
        </p:txBody>
      </p:sp>
      <p:sp>
        <p:nvSpPr>
          <p:cNvPr id="3" name="Content Placeholder 2"/>
          <p:cNvSpPr>
            <a:spLocks noGrp="1"/>
          </p:cNvSpPr>
          <p:nvPr>
            <p:ph idx="1"/>
          </p:nvPr>
        </p:nvSpPr>
        <p:spPr>
          <a:xfrm>
            <a:off x="457200" y="1177159"/>
            <a:ext cx="8229600" cy="4525963"/>
          </a:xfrm>
        </p:spPr>
        <p:txBody>
          <a:bodyPr>
            <a:normAutofit fontScale="92500" lnSpcReduction="10000"/>
          </a:bodyPr>
          <a:lstStyle/>
          <a:p>
            <a:pPr>
              <a:buNone/>
            </a:pPr>
            <a:r>
              <a:rPr lang="en-US" b="1" dirty="0" smtClean="0"/>
              <a:t>What is a Health Savings Account (HSA)?</a:t>
            </a:r>
            <a:endParaRPr lang="en-US" dirty="0" smtClean="0"/>
          </a:p>
          <a:p>
            <a:pPr>
              <a:buFont typeface="Arial" panose="020B0604020202020204" pitchFamily="34" charset="0"/>
              <a:buChar char="•"/>
            </a:pPr>
            <a:r>
              <a:rPr lang="en-US" dirty="0" smtClean="0"/>
              <a:t>An HSA is an alternative to traditional health insurance; it is a savings product that offers a different way for consumers to pay for their health care. HSAs enable you to pay for current health expenses and save for future qualified medical and retiree health expenses on a tax-free basis. </a:t>
            </a:r>
          </a:p>
          <a:p>
            <a:pPr>
              <a:buNone/>
            </a:pPr>
            <a:r>
              <a:rPr lang="en-US" dirty="0" smtClean="0"/>
              <a:t> </a:t>
            </a:r>
          </a:p>
          <a:p>
            <a:pPr>
              <a:buFont typeface="Arial" pitchFamily="34" charset="0"/>
              <a:buChar char="•"/>
            </a:pPr>
            <a:r>
              <a:rPr lang="en-US" dirty="0" smtClean="0"/>
              <a:t>You and Texas Wesleyan University can make contributions to your HSA account. Texas Wesleyan will contribute $350 to your account at the beginning of the plan year. You must participate in the Base Consumer Driven Health Plan to be eligible for contributions.</a:t>
            </a:r>
          </a:p>
          <a:p>
            <a:pPr>
              <a:buNone/>
            </a:pP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Savings Account (HSA)</a:t>
            </a:r>
            <a:endParaRPr lang="en-US" dirty="0"/>
          </a:p>
        </p:txBody>
      </p:sp>
      <p:sp>
        <p:nvSpPr>
          <p:cNvPr id="3" name="Content Placeholder 2"/>
          <p:cNvSpPr>
            <a:spLocks noGrp="1"/>
          </p:cNvSpPr>
          <p:nvPr>
            <p:ph idx="1"/>
          </p:nvPr>
        </p:nvSpPr>
        <p:spPr>
          <a:xfrm>
            <a:off x="457200" y="1177159"/>
            <a:ext cx="8229600" cy="4525963"/>
          </a:xfrm>
        </p:spPr>
        <p:txBody>
          <a:bodyPr>
            <a:normAutofit/>
          </a:bodyPr>
          <a:lstStyle/>
          <a:p>
            <a:pPr>
              <a:buNone/>
            </a:pPr>
            <a:r>
              <a:rPr lang="en-US" b="1" dirty="0" smtClean="0"/>
              <a:t>What is a Health Savings Account (HSA)?</a:t>
            </a:r>
            <a:endParaRPr lang="en-US" dirty="0" smtClean="0"/>
          </a:p>
          <a:p>
            <a:pPr>
              <a:buFont typeface="Arial" pitchFamily="34" charset="0"/>
              <a:buChar char="•"/>
            </a:pPr>
            <a:r>
              <a:rPr lang="en-US" dirty="0" smtClean="0"/>
              <a:t>All investment earnings are tax-free for the employee and HSA money is tax-free as long as it is used to pay for any qualified health care expense. </a:t>
            </a:r>
          </a:p>
          <a:p>
            <a:pPr>
              <a:buFont typeface="Arial" pitchFamily="34" charset="0"/>
              <a:buChar char="•"/>
            </a:pPr>
            <a:endParaRPr lang="en-US" dirty="0" smtClean="0"/>
          </a:p>
          <a:p>
            <a:pPr>
              <a:buFont typeface="Arial" pitchFamily="34" charset="0"/>
              <a:buChar char="•"/>
            </a:pPr>
            <a:r>
              <a:rPr lang="en-US" dirty="0" smtClean="0"/>
              <a:t>You can withdraw money from your HSA to cover qualified medical expenses, or allow the account to grow over time and use it to help pay for future health-related expenses, such as long-term care insurance premiums and COBRA premiums.</a:t>
            </a:r>
          </a:p>
          <a:p>
            <a:pPr>
              <a:buNone/>
            </a:pPr>
            <a:r>
              <a:rPr lang="en-US" dirty="0" smtClean="0"/>
              <a:t> </a:t>
            </a:r>
          </a:p>
          <a:p>
            <a:endParaRPr lang="en-US" dirty="0"/>
          </a:p>
        </p:txBody>
      </p:sp>
    </p:spTree>
    <p:extLst>
      <p:ext uri="{BB962C8B-B14F-4D97-AF65-F5344CB8AC3E}">
        <p14:creationId xmlns:p14="http://schemas.microsoft.com/office/powerpoint/2010/main" val="179033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81"/>
            <a:ext cx="8229600" cy="1143000"/>
          </a:xfrm>
        </p:spPr>
        <p:txBody>
          <a:bodyPr/>
          <a:lstStyle/>
          <a:p>
            <a:pPr algn="ctr"/>
            <a:r>
              <a:rPr lang="en-US" dirty="0" smtClean="0"/>
              <a:t>Health Savings Account-Contributions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00455793"/>
              </p:ext>
            </p:extLst>
          </p:nvPr>
        </p:nvGraphicFramePr>
        <p:xfrm>
          <a:off x="2114550" y="825653"/>
          <a:ext cx="4914900" cy="507314"/>
        </p:xfrm>
        <a:graphic>
          <a:graphicData uri="http://schemas.openxmlformats.org/drawingml/2006/table">
            <a:tbl>
              <a:tblPr/>
              <a:tblGrid>
                <a:gridCol w="3006758">
                  <a:extLst>
                    <a:ext uri="{9D8B030D-6E8A-4147-A177-3AD203B41FA5}">
                      <a16:colId xmlns:a16="http://schemas.microsoft.com/office/drawing/2014/main" val="20000"/>
                    </a:ext>
                  </a:extLst>
                </a:gridCol>
                <a:gridCol w="1908142">
                  <a:extLst>
                    <a:ext uri="{9D8B030D-6E8A-4147-A177-3AD203B41FA5}">
                      <a16:colId xmlns:a16="http://schemas.microsoft.com/office/drawing/2014/main" val="20001"/>
                    </a:ext>
                  </a:extLst>
                </a:gridCol>
              </a:tblGrid>
              <a:tr h="507314">
                <a:tc>
                  <a:txBody>
                    <a:bodyPr/>
                    <a:lstStyle/>
                    <a:p>
                      <a:pPr marR="0" indent="0" algn="ctr" rtl="0">
                        <a:spcBef>
                          <a:spcPts val="0"/>
                        </a:spcBef>
                        <a:spcAft>
                          <a:spcPts val="0"/>
                        </a:spcAft>
                      </a:pPr>
                      <a:r>
                        <a:rPr lang="en-US" sz="1200" b="1" kern="1400" dirty="0">
                          <a:solidFill>
                            <a:srgbClr val="000000"/>
                          </a:solidFill>
                          <a:latin typeface="Arial"/>
                        </a:rPr>
                        <a:t>Contribution by Texas Wesleyan into    Employee’s HSA Account</a:t>
                      </a:r>
                      <a:endParaRPr lang="en-US" sz="1000" kern="1400" dirty="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R="0" indent="0" algn="ctr" rtl="0">
                        <a:spcBef>
                          <a:spcPts val="0"/>
                        </a:spcBef>
                        <a:spcAft>
                          <a:spcPts val="0"/>
                        </a:spcAft>
                      </a:pPr>
                      <a:r>
                        <a:rPr lang="en-US" sz="1200" b="1" kern="1400" dirty="0">
                          <a:solidFill>
                            <a:srgbClr val="000000"/>
                          </a:solidFill>
                          <a:latin typeface="Arial"/>
                        </a:rPr>
                        <a:t> </a:t>
                      </a:r>
                      <a:endParaRPr lang="en-US" sz="1000" kern="1400" dirty="0">
                        <a:solidFill>
                          <a:srgbClr val="000000"/>
                        </a:solidFill>
                        <a:latin typeface="Times New Roman"/>
                      </a:endParaRPr>
                    </a:p>
                    <a:p>
                      <a:pPr marR="0" indent="0" algn="ctr" rtl="0">
                        <a:spcBef>
                          <a:spcPts val="0"/>
                        </a:spcBef>
                        <a:spcAft>
                          <a:spcPts val="0"/>
                        </a:spcAft>
                      </a:pPr>
                      <a:r>
                        <a:rPr lang="en-US" sz="1200" b="1" kern="1400" dirty="0" smtClean="0">
                          <a:solidFill>
                            <a:srgbClr val="000000"/>
                          </a:solidFill>
                          <a:latin typeface="Arial"/>
                        </a:rPr>
                        <a:t>$350</a:t>
                      </a:r>
                      <a:r>
                        <a:rPr lang="en-US" sz="1200" b="1" kern="1400" dirty="0">
                          <a:solidFill>
                            <a:srgbClr val="000000"/>
                          </a:solidFill>
                          <a:latin typeface="Arial"/>
                        </a:rPr>
                        <a:t> </a:t>
                      </a:r>
                      <a:endParaRPr lang="en-US" sz="1000" kern="1400" dirty="0">
                        <a:solidFill>
                          <a:srgbClr val="000000"/>
                        </a:solidFill>
                        <a:latin typeface="Times New Roman"/>
                      </a:endParaRPr>
                    </a:p>
                    <a:p>
                      <a:pPr marR="0" indent="0" algn="ctr" rtl="0">
                        <a:spcBef>
                          <a:spcPts val="0"/>
                        </a:spcBef>
                        <a:spcAft>
                          <a:spcPts val="0"/>
                        </a:spcAft>
                      </a:pPr>
                      <a:r>
                        <a:rPr lang="en-US" sz="900" b="1" kern="1400" dirty="0">
                          <a:solidFill>
                            <a:srgbClr val="000000"/>
                          </a:solidFill>
                          <a:latin typeface="Arial"/>
                        </a:rPr>
                        <a:t> </a:t>
                      </a:r>
                      <a:endParaRPr lang="en-US" sz="1000" kern="1400" dirty="0">
                        <a:solidFill>
                          <a:srgbClr val="000000"/>
                        </a:solidFill>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5369510"/>
              </p:ext>
            </p:extLst>
          </p:nvPr>
        </p:nvGraphicFramePr>
        <p:xfrm>
          <a:off x="2187702" y="1340758"/>
          <a:ext cx="4800601" cy="689572"/>
        </p:xfrm>
        <a:graphic>
          <a:graphicData uri="http://schemas.openxmlformats.org/drawingml/2006/table">
            <a:tbl>
              <a:tblPr/>
              <a:tblGrid>
                <a:gridCol w="1971312">
                  <a:extLst>
                    <a:ext uri="{9D8B030D-6E8A-4147-A177-3AD203B41FA5}">
                      <a16:colId xmlns:a16="http://schemas.microsoft.com/office/drawing/2014/main" val="20000"/>
                    </a:ext>
                  </a:extLst>
                </a:gridCol>
                <a:gridCol w="1343385">
                  <a:extLst>
                    <a:ext uri="{9D8B030D-6E8A-4147-A177-3AD203B41FA5}">
                      <a16:colId xmlns:a16="http://schemas.microsoft.com/office/drawing/2014/main" val="20001"/>
                    </a:ext>
                  </a:extLst>
                </a:gridCol>
                <a:gridCol w="1485904">
                  <a:extLst>
                    <a:ext uri="{9D8B030D-6E8A-4147-A177-3AD203B41FA5}">
                      <a16:colId xmlns:a16="http://schemas.microsoft.com/office/drawing/2014/main" val="20002"/>
                    </a:ext>
                  </a:extLst>
                </a:gridCol>
              </a:tblGrid>
              <a:tr h="410172">
                <a:tc>
                  <a:txBody>
                    <a:bodyPr/>
                    <a:lstStyle/>
                    <a:p>
                      <a:pPr marR="0" indent="0" algn="ctr" rtl="0">
                        <a:spcBef>
                          <a:spcPts val="0"/>
                        </a:spcBef>
                        <a:spcAft>
                          <a:spcPts val="0"/>
                        </a:spcAft>
                      </a:pPr>
                      <a:r>
                        <a:rPr lang="en-US" sz="1300" b="1" kern="1400" dirty="0" smtClean="0">
                          <a:solidFill>
                            <a:srgbClr val="000000"/>
                          </a:solidFill>
                          <a:latin typeface="Arial"/>
                        </a:rPr>
                        <a:t>2020</a:t>
                      </a:r>
                      <a:r>
                        <a:rPr lang="en-US" sz="1300" b="1" kern="1400" baseline="0" dirty="0" smtClean="0">
                          <a:solidFill>
                            <a:srgbClr val="000000"/>
                          </a:solidFill>
                          <a:latin typeface="Arial"/>
                        </a:rPr>
                        <a:t> </a:t>
                      </a:r>
                      <a:r>
                        <a:rPr lang="en-US" sz="1300" b="1" kern="1400" dirty="0" smtClean="0">
                          <a:solidFill>
                            <a:srgbClr val="000000"/>
                          </a:solidFill>
                          <a:latin typeface="Arial"/>
                        </a:rPr>
                        <a:t>IRS </a:t>
                      </a:r>
                      <a:r>
                        <a:rPr lang="en-US" sz="1300" b="1" kern="1400" dirty="0">
                          <a:solidFill>
                            <a:srgbClr val="000000"/>
                          </a:solidFill>
                          <a:latin typeface="Arial"/>
                        </a:rPr>
                        <a:t>Max                       Contributions</a:t>
                      </a:r>
                      <a:endParaRPr lang="en-US" sz="1000" kern="1400" dirty="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R="0" indent="0" algn="ctr" rtl="0">
                        <a:spcBef>
                          <a:spcPts val="0"/>
                        </a:spcBef>
                        <a:spcAft>
                          <a:spcPts val="0"/>
                        </a:spcAft>
                      </a:pPr>
                      <a:r>
                        <a:rPr lang="en-US" sz="1300" b="1" kern="1400" dirty="0">
                          <a:solidFill>
                            <a:srgbClr val="000000"/>
                          </a:solidFill>
                          <a:latin typeface="Arial"/>
                        </a:rPr>
                        <a:t>Employee</a:t>
                      </a:r>
                      <a:endParaRPr lang="en-US" sz="1000" kern="1400" dirty="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R="0" indent="0" algn="ctr" rtl="0">
                        <a:spcBef>
                          <a:spcPts val="0"/>
                        </a:spcBef>
                        <a:spcAft>
                          <a:spcPts val="0"/>
                        </a:spcAft>
                      </a:pPr>
                      <a:r>
                        <a:rPr lang="en-US" sz="1300" b="1" kern="1400">
                          <a:solidFill>
                            <a:srgbClr val="000000"/>
                          </a:solidFill>
                          <a:latin typeface="Arial"/>
                        </a:rPr>
                        <a:t>Family</a:t>
                      </a:r>
                      <a:endParaRPr lang="en-US" sz="1000" kern="140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279400">
                <a:tc>
                  <a:txBody>
                    <a:bodyPr/>
                    <a:lstStyle/>
                    <a:p>
                      <a:pPr marR="0" indent="0" algn="ctr" rtl="0">
                        <a:spcBef>
                          <a:spcPts val="0"/>
                        </a:spcBef>
                        <a:spcAft>
                          <a:spcPts val="0"/>
                        </a:spcAft>
                      </a:pPr>
                      <a:r>
                        <a:rPr lang="en-US" sz="1300" b="1" kern="1400">
                          <a:solidFill>
                            <a:srgbClr val="000000"/>
                          </a:solidFill>
                          <a:latin typeface="Arial"/>
                        </a:rPr>
                        <a:t> </a:t>
                      </a:r>
                      <a:endParaRPr lang="en-US" sz="1000" kern="140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US" sz="1300" b="1" kern="1400" dirty="0">
                          <a:solidFill>
                            <a:srgbClr val="000000"/>
                          </a:solidFill>
                          <a:latin typeface="Arial"/>
                        </a:rPr>
                        <a:t>$</a:t>
                      </a:r>
                      <a:r>
                        <a:rPr lang="en-US" sz="1300" b="1" kern="1400" dirty="0" smtClean="0">
                          <a:solidFill>
                            <a:srgbClr val="000000"/>
                          </a:solidFill>
                          <a:latin typeface="Arial"/>
                        </a:rPr>
                        <a:t>3,550</a:t>
                      </a:r>
                      <a:endParaRPr lang="en-US" sz="1000" kern="1400" dirty="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US" sz="1300" b="1" kern="1400" dirty="0" smtClean="0">
                          <a:solidFill>
                            <a:srgbClr val="000000"/>
                          </a:solidFill>
                          <a:latin typeface="Arial"/>
                        </a:rPr>
                        <a:t>$7,100</a:t>
                      </a:r>
                      <a:endParaRPr lang="en-US" sz="1000" kern="1400" dirty="0">
                        <a:solidFill>
                          <a:srgbClr val="000000"/>
                        </a:solidFill>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4035" name="Rectangle 3"/>
          <p:cNvSpPr>
            <a:spLocks noChangeArrowheads="1"/>
          </p:cNvSpPr>
          <p:nvPr/>
        </p:nvSpPr>
        <p:spPr bwMode="auto">
          <a:xfrm>
            <a:off x="199697" y="2390385"/>
            <a:ext cx="8944303" cy="360098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Who is eligible for the HSA?</a:t>
            </a:r>
            <a:endParaRPr kumimoji="0" lang="en-US" sz="1400" b="0" i="0" u="none" strike="noStrike" cap="none" normalizeH="0" baseline="0" dirty="0" smtClean="0">
              <a:ln>
                <a:noFill/>
              </a:ln>
              <a:solidFill>
                <a:schemeClr val="bg1"/>
              </a:solidFill>
              <a:effectLst/>
              <a:latin typeface="Arial" pitchFamily="34" charset="0"/>
              <a:cs typeface="Arial" pitchFamily="34" charset="0"/>
            </a:endParaRPr>
          </a:p>
          <a:p>
            <a:pPr marL="742950" lvl="1" indent="-285750" defTabSz="914400" eaLnBrk="0" fontAlgn="base" hangingPunct="0">
              <a:spcBef>
                <a:spcPct val="0"/>
              </a:spcBef>
              <a:spcAft>
                <a:spcPct val="0"/>
              </a:spcAft>
              <a:buFont typeface="Arial" panose="020B0604020202020204" pitchFamily="34" charset="0"/>
              <a:buChar char="•"/>
            </a:pPr>
            <a:r>
              <a:rPr kumimoji="0" lang="en-US" sz="1400" b="0" i="0" u="none" strike="noStrike" cap="none" normalizeH="0" baseline="0" dirty="0" smtClean="0">
                <a:ln>
                  <a:noFill/>
                </a:ln>
                <a:solidFill>
                  <a:schemeClr val="bg1"/>
                </a:solidFill>
                <a:effectLst/>
                <a:latin typeface="Arial" pitchFamily="34" charset="0"/>
                <a:cs typeface="Arial" pitchFamily="34" charset="0"/>
              </a:rPr>
              <a:t>To be eligible, you must be covered by a high deductible health plan.  You cannot have other health insurance coverage (including a spouse’s plan) that is not a high deductible plan. An employee cannot be enrolled in Medicare or be a dependent on another person’s tax return.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What happens to any remaining money in my HSA account at the end of the year? </a:t>
            </a:r>
          </a:p>
          <a:p>
            <a:pPr marL="742950" lvl="1" indent="-285750" defTabSz="914400" eaLnBrk="0" fontAlgn="base" hangingPunct="0">
              <a:spcBef>
                <a:spcPct val="0"/>
              </a:spcBef>
              <a:spcAft>
                <a:spcPct val="0"/>
              </a:spcAft>
              <a:buFont typeface="Arial" panose="020B0604020202020204" pitchFamily="34" charset="0"/>
              <a:buChar char="•"/>
            </a:pPr>
            <a:r>
              <a:rPr kumimoji="0" lang="en-US" sz="1400" b="0" i="0" u="none" strike="noStrike" cap="none" normalizeH="0" baseline="0" dirty="0" smtClean="0">
                <a:ln>
                  <a:noFill/>
                </a:ln>
                <a:solidFill>
                  <a:schemeClr val="bg1"/>
                </a:solidFill>
                <a:effectLst/>
                <a:latin typeface="Arial" pitchFamily="34" charset="0"/>
                <a:cs typeface="Times New Roman" pitchFamily="18" charset="0"/>
              </a:rPr>
              <a:t>Any unused funds in the account automatically roll over year after year.  You won’t lose your money if you don’t spend it within the year.   </a:t>
            </a:r>
            <a:endParaRPr kumimoji="0" lang="en-US"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Who can contribute to my HSA?                                                                         </a:t>
            </a:r>
          </a:p>
          <a:p>
            <a:pPr marL="742950" lvl="1" indent="-285750" defTabSz="914400" eaLnBrk="0" fontAlgn="base" hangingPunct="0">
              <a:spcBef>
                <a:spcPct val="0"/>
              </a:spcBef>
              <a:spcAft>
                <a:spcPct val="0"/>
              </a:spcAft>
              <a:buFont typeface="Arial" panose="020B0604020202020204" pitchFamily="34" charset="0"/>
              <a:buChar char="•"/>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 </a:t>
            </a:r>
            <a:r>
              <a:rPr kumimoji="0" lang="en-US" sz="1400" b="0" i="0" u="none" strike="noStrike" cap="none" normalizeH="0" baseline="0" dirty="0" smtClean="0">
                <a:ln>
                  <a:noFill/>
                </a:ln>
                <a:solidFill>
                  <a:schemeClr val="bg1"/>
                </a:solidFill>
                <a:effectLst/>
                <a:latin typeface="Arial" pitchFamily="34" charset="0"/>
                <a:cs typeface="Times New Roman" pitchFamily="18" charset="0"/>
              </a:rPr>
              <a:t>Any person can contribute to your account on your behalf (up to the annual contribution limit).  You can have set contribution amounts deducted from your paycheck on a pre-tax basis or you can make lump-sum contributions of any amount any time, up to the maximum limit. </a:t>
            </a:r>
          </a:p>
          <a:p>
            <a:pPr lvl="1" defTabSz="914400" eaLnBrk="0" fontAlgn="base" hangingPunct="0">
              <a:spcBef>
                <a:spcPct val="0"/>
              </a:spcBef>
              <a:spcAft>
                <a:spcPct val="0"/>
              </a:spcAft>
            </a:pPr>
            <a:r>
              <a:rPr kumimoji="0" lang="en-US" sz="1400" b="0" i="0" u="none" strike="noStrike" cap="none" normalizeH="0" baseline="0" dirty="0" smtClean="0">
                <a:ln>
                  <a:noFill/>
                </a:ln>
                <a:solidFill>
                  <a:schemeClr val="bg1"/>
                </a:solidFill>
                <a:effectLst/>
                <a:latin typeface="Arial" pitchFamily="34" charset="0"/>
                <a:cs typeface="Times New Roman" pitchFamily="18" charset="0"/>
              </a:rPr>
              <a:t> </a:t>
            </a:r>
            <a:endParaRPr lang="en-US" sz="1400" dirty="0">
              <a:solidFill>
                <a:schemeClr val="bg1"/>
              </a:solidFill>
              <a:latin typeface="Arial" pitchFamily="34" charset="0"/>
              <a:cs typeface="Times New Roman" pitchFamily="18" charset="0"/>
            </a:endParaRPr>
          </a:p>
          <a:p>
            <a:pPr lvl="1" defTabSz="914400" eaLnBrk="0" fontAlgn="base" hangingPunct="0">
              <a:spcBef>
                <a:spcPct val="0"/>
              </a:spcBef>
              <a:spcAft>
                <a:spcPct val="0"/>
              </a:spcAft>
            </a:pPr>
            <a:r>
              <a:rPr lang="en-US" sz="1400" b="1" dirty="0" smtClean="0">
                <a:solidFill>
                  <a:schemeClr val="bg1"/>
                </a:solidFill>
                <a:latin typeface="Arial" pitchFamily="34" charset="0"/>
                <a:cs typeface="Times New Roman" pitchFamily="18" charset="0"/>
              </a:rPr>
              <a:t>Please keep in mind that any H.S.A Contribution elected is for the plan year. The IRS limits listed above are for the calendar year. You can adjust your contribution as needed throughout the year. </a:t>
            </a:r>
            <a:endParaRPr kumimoji="0" lang="en-US" sz="1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98786"/>
          </a:xfrm>
        </p:spPr>
        <p:txBody>
          <a:bodyPr/>
          <a:lstStyle/>
          <a:p>
            <a:pPr algn="ctr"/>
            <a:r>
              <a:rPr lang="en-US" dirty="0" smtClean="0"/>
              <a:t>HSA-IRS Qualified Medical Expenses</a:t>
            </a:r>
            <a:endParaRPr lang="en-US" dirty="0"/>
          </a:p>
        </p:txBody>
      </p:sp>
      <p:pic>
        <p:nvPicPr>
          <p:cNvPr id="45058" name="Picture 2"/>
          <p:cNvPicPr>
            <a:picLocks noChangeAspect="1" noChangeArrowheads="1"/>
          </p:cNvPicPr>
          <p:nvPr/>
        </p:nvPicPr>
        <p:blipFill>
          <a:blip r:embed="rId2"/>
          <a:srcRect l="1658"/>
          <a:stretch>
            <a:fillRect/>
          </a:stretch>
        </p:blipFill>
        <p:spPr bwMode="auto">
          <a:xfrm>
            <a:off x="457200" y="1841460"/>
            <a:ext cx="8413531" cy="4191371"/>
          </a:xfrm>
          <a:prstGeom prst="rect">
            <a:avLst/>
          </a:prstGeom>
          <a:noFill/>
          <a:ln w="9525">
            <a:noFill/>
            <a:miter lim="800000"/>
            <a:headEnd/>
            <a:tailEnd/>
          </a:ln>
        </p:spPr>
      </p:pic>
      <p:sp>
        <p:nvSpPr>
          <p:cNvPr id="6" name="Rectangle 5"/>
          <p:cNvSpPr/>
          <p:nvPr/>
        </p:nvSpPr>
        <p:spPr>
          <a:xfrm>
            <a:off x="299543" y="641131"/>
            <a:ext cx="8571187" cy="1138773"/>
          </a:xfrm>
          <a:prstGeom prst="rect">
            <a:avLst/>
          </a:prstGeom>
        </p:spPr>
        <p:txBody>
          <a:bodyPr wrap="square">
            <a:spAutoFit/>
          </a:bodyPr>
          <a:lstStyle/>
          <a:p>
            <a:r>
              <a:rPr lang="en-US" sz="1700" dirty="0" smtClean="0">
                <a:solidFill>
                  <a:schemeClr val="bg1"/>
                </a:solidFill>
                <a:latin typeface="Arial" panose="020B0604020202020204" pitchFamily="34" charset="0"/>
                <a:cs typeface="Arial" panose="020B0604020202020204" pitchFamily="34" charset="0"/>
              </a:rPr>
              <a:t>You can use your HSA to pay for a wide range of IRS-qualified medical expenses for yourself, your spouse, or tax dependents. An IRS-qualified medical expense is defined as an expense that pays for healthcare services, equipment, or medications. Funds used to pay for IRS-qualified medical expenses are always tax-free. </a:t>
            </a:r>
            <a:endParaRPr lang="en-US" sz="17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Coverage</a:t>
            </a:r>
            <a:endParaRPr lang="en-US" dirty="0"/>
          </a:p>
        </p:txBody>
      </p:sp>
      <p:sp>
        <p:nvSpPr>
          <p:cNvPr id="3" name="Content Placeholder 2"/>
          <p:cNvSpPr>
            <a:spLocks noGrp="1"/>
          </p:cNvSpPr>
          <p:nvPr>
            <p:ph idx="1"/>
          </p:nvPr>
        </p:nvSpPr>
        <p:spPr/>
        <p:txBody>
          <a:bodyPr>
            <a:normAutofit/>
          </a:bodyPr>
          <a:lstStyle/>
          <a:p>
            <a:r>
              <a:rPr lang="en-US" dirty="0" smtClean="0"/>
              <a:t>TWU will continue to offer a dual option with BCBS effective 4/1/2020. There are </a:t>
            </a:r>
            <a:r>
              <a:rPr lang="en-US" b="1" u="sng" dirty="0" smtClean="0"/>
              <a:t>no</a:t>
            </a:r>
            <a:r>
              <a:rPr lang="en-US" dirty="0" smtClean="0"/>
              <a:t> changes to current plan design.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69"/>
            <a:ext cx="8229600" cy="1143000"/>
          </a:xfrm>
        </p:spPr>
        <p:txBody>
          <a:bodyPr/>
          <a:lstStyle/>
          <a:p>
            <a:pPr algn="ctr"/>
            <a:r>
              <a:rPr lang="en-US" dirty="0" smtClean="0"/>
              <a:t>BCBS Medical – Monthly Contributions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22706245"/>
              </p:ext>
            </p:extLst>
          </p:nvPr>
        </p:nvGraphicFramePr>
        <p:xfrm>
          <a:off x="2321858" y="1187667"/>
          <a:ext cx="4383741" cy="1914120"/>
        </p:xfrm>
        <a:graphic>
          <a:graphicData uri="http://schemas.openxmlformats.org/drawingml/2006/table">
            <a:tbl>
              <a:tblPr/>
              <a:tblGrid>
                <a:gridCol w="2159156">
                  <a:extLst>
                    <a:ext uri="{9D8B030D-6E8A-4147-A177-3AD203B41FA5}">
                      <a16:colId xmlns:a16="http://schemas.microsoft.com/office/drawing/2014/main" val="20000"/>
                    </a:ext>
                  </a:extLst>
                </a:gridCol>
                <a:gridCol w="2224585">
                  <a:extLst>
                    <a:ext uri="{9D8B030D-6E8A-4147-A177-3AD203B41FA5}">
                      <a16:colId xmlns:a16="http://schemas.microsoft.com/office/drawing/2014/main" val="20001"/>
                    </a:ext>
                  </a:extLst>
                </a:gridCol>
              </a:tblGrid>
              <a:tr h="342740">
                <a:tc gridSpan="2">
                  <a:txBody>
                    <a:bodyPr/>
                    <a:lstStyle/>
                    <a:p>
                      <a:pPr marR="0" indent="0" algn="ctr" rtl="0">
                        <a:spcBef>
                          <a:spcPts val="0"/>
                        </a:spcBef>
                        <a:spcAft>
                          <a:spcPts val="0"/>
                        </a:spcAft>
                      </a:pPr>
                      <a:r>
                        <a:rPr lang="en-US" sz="1400" b="1" kern="1400" dirty="0">
                          <a:solidFill>
                            <a:schemeClr val="tx1"/>
                          </a:solidFill>
                          <a:latin typeface="Arial"/>
                        </a:rPr>
                        <a:t>BCBS $3,000 Base—HSA</a:t>
                      </a: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hMerge="1">
                  <a:txBody>
                    <a:bodyPr/>
                    <a:lstStyle/>
                    <a:p>
                      <a:endParaRPr lang="en-US"/>
                    </a:p>
                  </a:txBody>
                  <a:tcPr/>
                </a:tc>
                <a:extLst>
                  <a:ext uri="{0D108BD9-81ED-4DB2-BD59-A6C34878D82A}">
                    <a16:rowId xmlns:a16="http://schemas.microsoft.com/office/drawing/2014/main" val="10000"/>
                  </a:ext>
                </a:extLst>
              </a:tr>
              <a:tr h="346268">
                <a:tc gridSpan="2">
                  <a:txBody>
                    <a:bodyPr/>
                    <a:lstStyle/>
                    <a:p>
                      <a:pPr marR="0" indent="0" algn="ctr" rtl="0">
                        <a:spcBef>
                          <a:spcPts val="0"/>
                        </a:spcBef>
                        <a:spcAft>
                          <a:spcPts val="0"/>
                        </a:spcAft>
                      </a:pPr>
                      <a:r>
                        <a:rPr lang="en-US" sz="1400" kern="1400" dirty="0">
                          <a:solidFill>
                            <a:srgbClr val="000000"/>
                          </a:solidFill>
                          <a:latin typeface="Arial"/>
                        </a:rPr>
                        <a:t> </a:t>
                      </a:r>
                      <a:r>
                        <a:rPr lang="en-US" sz="1400" b="1" kern="1400" dirty="0" smtClean="0">
                          <a:solidFill>
                            <a:srgbClr val="000000"/>
                          </a:solidFill>
                          <a:latin typeface="Arial"/>
                        </a:rPr>
                        <a:t>Monthly </a:t>
                      </a:r>
                      <a:r>
                        <a:rPr lang="en-US" sz="1400" b="1" kern="1400" dirty="0">
                          <a:solidFill>
                            <a:srgbClr val="000000"/>
                          </a:solidFill>
                          <a:latin typeface="Arial"/>
                        </a:rPr>
                        <a:t>Employee Cost</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hMerge="1">
                  <a:txBody>
                    <a:bodyPr/>
                    <a:lstStyle/>
                    <a:p>
                      <a:pPr marR="0" indent="0" algn="ctr" rtl="0">
                        <a:spcBef>
                          <a:spcPts val="0"/>
                        </a:spcBef>
                        <a:spcAft>
                          <a:spcPts val="0"/>
                        </a:spcAft>
                      </a:pPr>
                      <a:endParaRPr lang="en-US" sz="14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extLst>
                  <a:ext uri="{0D108BD9-81ED-4DB2-BD59-A6C34878D82A}">
                    <a16:rowId xmlns:a16="http://schemas.microsoft.com/office/drawing/2014/main" val="10001"/>
                  </a:ext>
                </a:extLst>
              </a:tr>
              <a:tr h="306278">
                <a:tc>
                  <a:txBody>
                    <a:bodyPr/>
                    <a:lstStyle/>
                    <a:p>
                      <a:pPr marR="0" indent="0" algn="l" rtl="0">
                        <a:spcBef>
                          <a:spcPts val="0"/>
                        </a:spcBef>
                        <a:spcAft>
                          <a:spcPts val="0"/>
                        </a:spcAft>
                      </a:pPr>
                      <a:r>
                        <a:rPr lang="en-US" sz="1400" b="1" kern="1400" dirty="0">
                          <a:solidFill>
                            <a:schemeClr val="tx1"/>
                          </a:solidFill>
                          <a:latin typeface="Arial"/>
                        </a:rPr>
                        <a:t>Employee Only</a:t>
                      </a:r>
                      <a:endParaRPr lang="en-US" sz="16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a:solidFill>
                            <a:schemeClr val="tx1"/>
                          </a:solidFill>
                          <a:latin typeface="Arial"/>
                        </a:rPr>
                        <a:t>$</a:t>
                      </a:r>
                      <a:r>
                        <a:rPr lang="en-US" sz="1400" kern="1400" dirty="0" smtClean="0">
                          <a:solidFill>
                            <a:schemeClr val="tx1"/>
                          </a:solidFill>
                          <a:latin typeface="Arial"/>
                        </a:rPr>
                        <a:t>14.00</a:t>
                      </a:r>
                      <a:endParaRPr lang="en-US" sz="1600" kern="1400" dirty="0">
                        <a:solidFill>
                          <a:schemeClr val="tx1"/>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2"/>
                  </a:ext>
                </a:extLst>
              </a:tr>
              <a:tr h="306278">
                <a:tc>
                  <a:txBody>
                    <a:bodyPr/>
                    <a:lstStyle/>
                    <a:p>
                      <a:pPr marR="0" indent="0" algn="l" rtl="0">
                        <a:spcBef>
                          <a:spcPts val="0"/>
                        </a:spcBef>
                        <a:spcAft>
                          <a:spcPts val="0"/>
                        </a:spcAft>
                      </a:pPr>
                      <a:r>
                        <a:rPr lang="en-US" sz="1400" b="1" kern="1400">
                          <a:solidFill>
                            <a:schemeClr val="tx1"/>
                          </a:solidFill>
                          <a:latin typeface="Arial"/>
                        </a:rPr>
                        <a:t>Employee + Spouse</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a:solidFill>
                            <a:schemeClr val="tx1"/>
                          </a:solidFill>
                          <a:latin typeface="Arial"/>
                        </a:rPr>
                        <a:t>$</a:t>
                      </a:r>
                      <a:r>
                        <a:rPr lang="en-US" sz="1400" kern="1400" dirty="0" smtClean="0">
                          <a:solidFill>
                            <a:schemeClr val="tx1"/>
                          </a:solidFill>
                          <a:latin typeface="Arial"/>
                        </a:rPr>
                        <a:t>640.00</a:t>
                      </a:r>
                      <a:endParaRPr lang="en-US" sz="1600" kern="1400" dirty="0">
                        <a:solidFill>
                          <a:schemeClr val="tx1"/>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3"/>
                  </a:ext>
                </a:extLst>
              </a:tr>
              <a:tr h="306278">
                <a:tc>
                  <a:txBody>
                    <a:bodyPr/>
                    <a:lstStyle/>
                    <a:p>
                      <a:pPr marR="0" indent="0" algn="l" rtl="0">
                        <a:spcBef>
                          <a:spcPts val="0"/>
                        </a:spcBef>
                        <a:spcAft>
                          <a:spcPts val="0"/>
                        </a:spcAft>
                      </a:pPr>
                      <a:r>
                        <a:rPr lang="en-US" sz="1400" b="1" kern="1400">
                          <a:solidFill>
                            <a:schemeClr val="tx1"/>
                          </a:solidFill>
                          <a:latin typeface="Arial"/>
                        </a:rPr>
                        <a:t>Employee + Child(ren)</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a:solidFill>
                            <a:schemeClr val="tx1"/>
                          </a:solidFill>
                          <a:latin typeface="Arial"/>
                        </a:rPr>
                        <a:t>$</a:t>
                      </a:r>
                      <a:r>
                        <a:rPr lang="en-US" sz="1400" kern="1400" dirty="0" smtClean="0">
                          <a:solidFill>
                            <a:schemeClr val="tx1"/>
                          </a:solidFill>
                          <a:latin typeface="Arial"/>
                        </a:rPr>
                        <a:t>515.00</a:t>
                      </a:r>
                      <a:endParaRPr lang="en-US" sz="1600" kern="1400" dirty="0">
                        <a:solidFill>
                          <a:schemeClr val="tx1"/>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4"/>
                  </a:ext>
                </a:extLst>
              </a:tr>
              <a:tr h="306278">
                <a:tc>
                  <a:txBody>
                    <a:bodyPr/>
                    <a:lstStyle/>
                    <a:p>
                      <a:pPr marR="0" indent="0" algn="l" rtl="0">
                        <a:spcBef>
                          <a:spcPts val="0"/>
                        </a:spcBef>
                        <a:spcAft>
                          <a:spcPts val="0"/>
                        </a:spcAft>
                      </a:pPr>
                      <a:r>
                        <a:rPr lang="en-US" sz="1400" b="1" kern="1400">
                          <a:solidFill>
                            <a:schemeClr val="tx1"/>
                          </a:solidFill>
                          <a:latin typeface="Arial"/>
                        </a:rPr>
                        <a:t>Employee + Family</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400" kern="1400" dirty="0">
                          <a:solidFill>
                            <a:schemeClr val="tx1"/>
                          </a:solidFill>
                          <a:latin typeface="Arial"/>
                        </a:rPr>
                        <a:t>$</a:t>
                      </a:r>
                      <a:r>
                        <a:rPr lang="en-US" sz="1400" kern="1400" dirty="0" smtClean="0">
                          <a:solidFill>
                            <a:schemeClr val="tx1"/>
                          </a:solidFill>
                          <a:latin typeface="Arial"/>
                        </a:rPr>
                        <a:t>740.00</a:t>
                      </a:r>
                      <a:endParaRPr lang="en-US" sz="1600" kern="1400" dirty="0">
                        <a:solidFill>
                          <a:schemeClr val="tx1"/>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2207530"/>
              </p:ext>
            </p:extLst>
          </p:nvPr>
        </p:nvGraphicFramePr>
        <p:xfrm>
          <a:off x="2321858" y="3254187"/>
          <a:ext cx="4383741" cy="1914120"/>
        </p:xfrm>
        <a:graphic>
          <a:graphicData uri="http://schemas.openxmlformats.org/drawingml/2006/table">
            <a:tbl>
              <a:tblPr/>
              <a:tblGrid>
                <a:gridCol w="2159156">
                  <a:extLst>
                    <a:ext uri="{9D8B030D-6E8A-4147-A177-3AD203B41FA5}">
                      <a16:colId xmlns:a16="http://schemas.microsoft.com/office/drawing/2014/main" val="20000"/>
                    </a:ext>
                  </a:extLst>
                </a:gridCol>
                <a:gridCol w="2224585">
                  <a:extLst>
                    <a:ext uri="{9D8B030D-6E8A-4147-A177-3AD203B41FA5}">
                      <a16:colId xmlns:a16="http://schemas.microsoft.com/office/drawing/2014/main" val="20001"/>
                    </a:ext>
                  </a:extLst>
                </a:gridCol>
              </a:tblGrid>
              <a:tr h="342740">
                <a:tc gridSpan="2">
                  <a:txBody>
                    <a:bodyPr/>
                    <a:lstStyle/>
                    <a:p>
                      <a:pPr marR="0" indent="0" algn="ctr" rtl="0">
                        <a:spcBef>
                          <a:spcPts val="0"/>
                        </a:spcBef>
                        <a:spcAft>
                          <a:spcPts val="0"/>
                        </a:spcAft>
                      </a:pPr>
                      <a:r>
                        <a:rPr lang="en-US" sz="1400" b="1" kern="1400" dirty="0">
                          <a:solidFill>
                            <a:schemeClr val="tx1"/>
                          </a:solidFill>
                          <a:latin typeface="Arial"/>
                        </a:rPr>
                        <a:t>BCBS </a:t>
                      </a:r>
                      <a:r>
                        <a:rPr lang="en-US" sz="1400" b="1" kern="1400" dirty="0" smtClean="0">
                          <a:solidFill>
                            <a:schemeClr val="tx1"/>
                          </a:solidFill>
                          <a:latin typeface="Arial"/>
                        </a:rPr>
                        <a:t>$2,500 Buy-UP—PPO</a:t>
                      </a: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hMerge="1">
                  <a:txBody>
                    <a:bodyPr/>
                    <a:lstStyle/>
                    <a:p>
                      <a:endParaRPr lang="en-US"/>
                    </a:p>
                  </a:txBody>
                  <a:tcPr/>
                </a:tc>
                <a:extLst>
                  <a:ext uri="{0D108BD9-81ED-4DB2-BD59-A6C34878D82A}">
                    <a16:rowId xmlns:a16="http://schemas.microsoft.com/office/drawing/2014/main" val="10000"/>
                  </a:ext>
                </a:extLst>
              </a:tr>
              <a:tr h="346268">
                <a:tc gridSpan="2">
                  <a:txBody>
                    <a:bodyPr/>
                    <a:lstStyle/>
                    <a:p>
                      <a:pPr marR="0" indent="0" algn="ctr" rtl="0">
                        <a:spcBef>
                          <a:spcPts val="0"/>
                        </a:spcBef>
                        <a:spcAft>
                          <a:spcPts val="0"/>
                        </a:spcAft>
                      </a:pPr>
                      <a:r>
                        <a:rPr lang="en-US" sz="1400" kern="1400" dirty="0">
                          <a:solidFill>
                            <a:srgbClr val="000000"/>
                          </a:solidFill>
                          <a:latin typeface="Arial"/>
                        </a:rPr>
                        <a:t> </a:t>
                      </a:r>
                      <a:r>
                        <a:rPr lang="en-US" sz="1400" b="1" kern="1400" dirty="0" smtClean="0">
                          <a:solidFill>
                            <a:srgbClr val="000000"/>
                          </a:solidFill>
                          <a:latin typeface="Arial"/>
                        </a:rPr>
                        <a:t>Monthly </a:t>
                      </a:r>
                      <a:r>
                        <a:rPr lang="en-US" sz="1400" b="1" kern="1400" dirty="0">
                          <a:solidFill>
                            <a:srgbClr val="000000"/>
                          </a:solidFill>
                          <a:latin typeface="Arial"/>
                        </a:rPr>
                        <a:t>Employee Cost</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hMerge="1">
                  <a:txBody>
                    <a:bodyPr/>
                    <a:lstStyle/>
                    <a:p>
                      <a:pPr marR="0" indent="0" algn="ctr" rtl="0">
                        <a:spcBef>
                          <a:spcPts val="0"/>
                        </a:spcBef>
                        <a:spcAft>
                          <a:spcPts val="0"/>
                        </a:spcAft>
                      </a:pPr>
                      <a:endParaRPr lang="en-US" sz="14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extLst>
                  <a:ext uri="{0D108BD9-81ED-4DB2-BD59-A6C34878D82A}">
                    <a16:rowId xmlns:a16="http://schemas.microsoft.com/office/drawing/2014/main" val="10001"/>
                  </a:ext>
                </a:extLst>
              </a:tr>
              <a:tr h="306278">
                <a:tc>
                  <a:txBody>
                    <a:bodyPr/>
                    <a:lstStyle/>
                    <a:p>
                      <a:pPr marR="0" indent="0" algn="l" rtl="0">
                        <a:spcBef>
                          <a:spcPts val="0"/>
                        </a:spcBef>
                        <a:spcAft>
                          <a:spcPts val="0"/>
                        </a:spcAft>
                      </a:pPr>
                      <a:r>
                        <a:rPr lang="en-US" sz="1400" b="1" kern="1400" dirty="0">
                          <a:solidFill>
                            <a:schemeClr val="tx1"/>
                          </a:solidFill>
                          <a:latin typeface="Arial"/>
                        </a:rPr>
                        <a:t>Employee Only</a:t>
                      </a:r>
                      <a:endParaRPr lang="en-US" sz="16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a:solidFill>
                            <a:srgbClr val="000000"/>
                          </a:solidFill>
                          <a:latin typeface="Arial"/>
                        </a:rPr>
                        <a:t>$</a:t>
                      </a:r>
                      <a:r>
                        <a:rPr lang="en-US" sz="1400" kern="1400" dirty="0" smtClean="0">
                          <a:solidFill>
                            <a:srgbClr val="000000"/>
                          </a:solidFill>
                          <a:latin typeface="Arial"/>
                        </a:rPr>
                        <a:t>190.00</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2"/>
                  </a:ext>
                </a:extLst>
              </a:tr>
              <a:tr h="306278">
                <a:tc>
                  <a:txBody>
                    <a:bodyPr/>
                    <a:lstStyle/>
                    <a:p>
                      <a:pPr marR="0" indent="0" algn="l" rtl="0">
                        <a:spcBef>
                          <a:spcPts val="0"/>
                        </a:spcBef>
                        <a:spcAft>
                          <a:spcPts val="0"/>
                        </a:spcAft>
                      </a:pPr>
                      <a:r>
                        <a:rPr lang="en-US" sz="1400" b="1" kern="1400">
                          <a:solidFill>
                            <a:schemeClr val="tx1"/>
                          </a:solidFill>
                          <a:latin typeface="Arial"/>
                        </a:rPr>
                        <a:t>Employee + Spouse</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smtClean="0">
                          <a:solidFill>
                            <a:srgbClr val="000000"/>
                          </a:solidFill>
                          <a:latin typeface="Arial"/>
                        </a:rPr>
                        <a:t>$1,045.00</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3"/>
                  </a:ext>
                </a:extLst>
              </a:tr>
              <a:tr h="306278">
                <a:tc>
                  <a:txBody>
                    <a:bodyPr/>
                    <a:lstStyle/>
                    <a:p>
                      <a:pPr marR="0" indent="0" algn="l" rtl="0">
                        <a:spcBef>
                          <a:spcPts val="0"/>
                        </a:spcBef>
                        <a:spcAft>
                          <a:spcPts val="0"/>
                        </a:spcAft>
                      </a:pPr>
                      <a:r>
                        <a:rPr lang="en-US" sz="1400" b="1" kern="1400">
                          <a:solidFill>
                            <a:schemeClr val="tx1"/>
                          </a:solidFill>
                          <a:latin typeface="Arial"/>
                        </a:rPr>
                        <a:t>Employee + Child(ren)</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smtClean="0">
                          <a:solidFill>
                            <a:srgbClr val="000000"/>
                          </a:solidFill>
                          <a:latin typeface="Arial"/>
                        </a:rPr>
                        <a:t>$940.00</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4"/>
                  </a:ext>
                </a:extLst>
              </a:tr>
              <a:tr h="306278">
                <a:tc>
                  <a:txBody>
                    <a:bodyPr/>
                    <a:lstStyle/>
                    <a:p>
                      <a:pPr marR="0" indent="0" algn="l" rtl="0">
                        <a:spcBef>
                          <a:spcPts val="0"/>
                        </a:spcBef>
                        <a:spcAft>
                          <a:spcPts val="0"/>
                        </a:spcAft>
                      </a:pPr>
                      <a:r>
                        <a:rPr lang="en-US" sz="1400" b="1" kern="1400">
                          <a:solidFill>
                            <a:schemeClr val="tx1"/>
                          </a:solidFill>
                          <a:latin typeface="Arial"/>
                        </a:rPr>
                        <a:t>Employee + Family</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400" kern="1400" dirty="0">
                          <a:solidFill>
                            <a:srgbClr val="000000"/>
                          </a:solidFill>
                          <a:latin typeface="Arial"/>
                        </a:rPr>
                        <a:t>$</a:t>
                      </a:r>
                      <a:r>
                        <a:rPr lang="en-US" sz="1400" kern="1400" dirty="0" smtClean="0">
                          <a:solidFill>
                            <a:srgbClr val="000000"/>
                          </a:solidFill>
                          <a:latin typeface="Arial"/>
                        </a:rPr>
                        <a:t>1,695.00</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9885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914401" y="320675"/>
            <a:ext cx="73152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latin typeface="Arial" panose="020B0604020202020204" pitchFamily="34" charset="0"/>
                <a:cs typeface="Arial" panose="020B0604020202020204" pitchFamily="34" charset="0"/>
              </a:rPr>
              <a:t>Teladoc - Telemedicine</a:t>
            </a:r>
            <a:endParaRPr lang="en-US" sz="3000" b="1" dirty="0">
              <a:solidFill>
                <a:srgbClr val="F9C51A"/>
              </a:solidFill>
              <a:latin typeface="Arial" panose="020B0604020202020204" pitchFamily="34" charset="0"/>
              <a:cs typeface="Arial" panose="020B0604020202020204" pitchFamily="34" charset="0"/>
            </a:endParaRPr>
          </a:p>
        </p:txBody>
      </p:sp>
      <p:sp>
        <p:nvSpPr>
          <p:cNvPr id="3" name="TextBox 2"/>
          <p:cNvSpPr txBox="1"/>
          <p:nvPr/>
        </p:nvSpPr>
        <p:spPr>
          <a:xfrm>
            <a:off x="0" y="904795"/>
            <a:ext cx="8915400" cy="615553"/>
          </a:xfrm>
          <a:prstGeom prst="rect">
            <a:avLst/>
          </a:prstGeom>
          <a:solidFill>
            <a:schemeClr val="accent2"/>
          </a:solidFill>
        </p:spPr>
        <p:txBody>
          <a:bodyPr wrap="square" rtlCol="0">
            <a:spAutoFit/>
          </a:bodyPr>
          <a:lstStyle/>
          <a:p>
            <a:pPr algn="ctr">
              <a:spcBef>
                <a:spcPct val="20000"/>
              </a:spcBef>
              <a:tabLst>
                <a:tab pos="1828800" algn="l"/>
              </a:tabLst>
            </a:pPr>
            <a:r>
              <a:rPr lang="en-US" sz="1700" b="1" dirty="0">
                <a:solidFill>
                  <a:schemeClr val="bg1"/>
                </a:solidFill>
                <a:latin typeface="Arial" panose="020B0604020202020204" pitchFamily="34" charset="0"/>
                <a:cs typeface="Arial" panose="020B0604020202020204" pitchFamily="34" charset="0"/>
              </a:rPr>
              <a:t>Teladoc gives you 24/7 access to U.S. board-certified doctors through the convenience </a:t>
            </a:r>
            <a:r>
              <a:rPr lang="en-US" sz="1700" b="1" dirty="0" smtClean="0">
                <a:solidFill>
                  <a:schemeClr val="bg1"/>
                </a:solidFill>
                <a:latin typeface="Arial" panose="020B0604020202020204" pitchFamily="34" charset="0"/>
                <a:cs typeface="Arial" panose="020B0604020202020204" pitchFamily="34" charset="0"/>
              </a:rPr>
              <a:t>of a </a:t>
            </a:r>
            <a:r>
              <a:rPr lang="en-US" sz="1700" b="1" dirty="0">
                <a:solidFill>
                  <a:schemeClr val="bg1"/>
                </a:solidFill>
                <a:latin typeface="Arial" panose="020B0604020202020204" pitchFamily="34" charset="0"/>
                <a:cs typeface="Arial" panose="020B0604020202020204" pitchFamily="34" charset="0"/>
              </a:rPr>
              <a:t>phone </a:t>
            </a:r>
            <a:r>
              <a:rPr lang="en-US" sz="1700" b="1" dirty="0" smtClean="0">
                <a:solidFill>
                  <a:schemeClr val="bg1"/>
                </a:solidFill>
                <a:latin typeface="Arial" panose="020B0604020202020204" pitchFamily="34" charset="0"/>
                <a:cs typeface="Arial" panose="020B0604020202020204" pitchFamily="34" charset="0"/>
              </a:rPr>
              <a:t>consultation</a:t>
            </a:r>
            <a:endParaRPr lang="en-US" sz="17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33556" y="1733404"/>
            <a:ext cx="9000688" cy="3323987"/>
          </a:xfrm>
          <a:prstGeom prst="rect">
            <a:avLst/>
          </a:prstGeom>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rPr>
              <a:t>Available to employees and their dependents enrolled in the TXWES medical plan</a:t>
            </a:r>
          </a:p>
          <a:p>
            <a:pPr algn="ctr"/>
            <a:endParaRPr lang="en-US" sz="2400" b="1" dirty="0">
              <a:solidFill>
                <a:schemeClr val="bg1"/>
              </a:solidFill>
              <a:latin typeface="Arial" panose="020B0604020202020204" pitchFamily="34" charset="0"/>
              <a:cs typeface="Arial" panose="020B0604020202020204" pitchFamily="34" charset="0"/>
            </a:endParaRPr>
          </a:p>
          <a:p>
            <a:r>
              <a:rPr lang="en-US" sz="2400" b="1" dirty="0">
                <a:solidFill>
                  <a:schemeClr val="bg1"/>
                </a:solidFill>
                <a:latin typeface="Arial" panose="020B0604020202020204" pitchFamily="34" charset="0"/>
                <a:cs typeface="Arial" panose="020B0604020202020204" pitchFamily="34" charset="0"/>
              </a:rPr>
              <a:t>When can I use Teladoc?</a:t>
            </a: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When you need care now</a:t>
            </a: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If you are considering the ER or urgent care center for a non-emergency</a:t>
            </a: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On vacation, on a business trip, or away from home</a:t>
            </a:r>
          </a:p>
          <a:p>
            <a:endParaRPr lang="en-US" dirty="0">
              <a:solidFill>
                <a:schemeClr val="bg1"/>
              </a:solidFill>
            </a:endParaRPr>
          </a:p>
        </p:txBody>
      </p:sp>
    </p:spTree>
    <p:extLst>
      <p:ext uri="{BB962C8B-B14F-4D97-AF65-F5344CB8AC3E}">
        <p14:creationId xmlns:p14="http://schemas.microsoft.com/office/powerpoint/2010/main" val="3078093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914401" y="320675"/>
            <a:ext cx="73152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Teladoc - Telemedicine</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0" y="904795"/>
            <a:ext cx="8915400" cy="646331"/>
          </a:xfrm>
          <a:prstGeom prst="rect">
            <a:avLst/>
          </a:prstGeom>
          <a:solidFill>
            <a:schemeClr val="accent2"/>
          </a:solidFill>
        </p:spPr>
        <p:txBody>
          <a:bodyPr wrap="square" rtlCol="0">
            <a:spAutoFit/>
          </a:bodyPr>
          <a:lstStyle/>
          <a:p>
            <a:pPr algn="ctr">
              <a:spcBef>
                <a:spcPct val="20000"/>
              </a:spcBef>
              <a:tabLst>
                <a:tab pos="1828800" algn="l"/>
              </a:tabLst>
            </a:pPr>
            <a:r>
              <a:rPr lang="en-US" b="1" dirty="0">
                <a:solidFill>
                  <a:schemeClr val="bg1"/>
                </a:solidFill>
                <a:latin typeface="Arial" panose="020B0604020202020204" pitchFamily="34" charset="0"/>
                <a:cs typeface="Arial" panose="020B0604020202020204" pitchFamily="34" charset="0"/>
              </a:rPr>
              <a:t>Teladoc gives you 24/7 access to U.S. board-certified doctors through the convenience </a:t>
            </a:r>
            <a:r>
              <a:rPr lang="en-US" b="1" dirty="0" smtClean="0">
                <a:solidFill>
                  <a:schemeClr val="bg1"/>
                </a:solidFill>
                <a:latin typeface="Arial" panose="020B0604020202020204" pitchFamily="34" charset="0"/>
                <a:cs typeface="Arial" panose="020B0604020202020204" pitchFamily="34" charset="0"/>
              </a:rPr>
              <a:t>of a </a:t>
            </a:r>
            <a:r>
              <a:rPr lang="en-US" b="1" dirty="0">
                <a:solidFill>
                  <a:schemeClr val="bg1"/>
                </a:solidFill>
                <a:latin typeface="Arial" panose="020B0604020202020204" pitchFamily="34" charset="0"/>
                <a:cs typeface="Arial" panose="020B0604020202020204" pitchFamily="34" charset="0"/>
              </a:rPr>
              <a:t>phone </a:t>
            </a:r>
            <a:r>
              <a:rPr lang="en-US" b="1" dirty="0" smtClean="0">
                <a:solidFill>
                  <a:schemeClr val="bg1"/>
                </a:solidFill>
                <a:latin typeface="Arial" panose="020B0604020202020204" pitchFamily="34" charset="0"/>
                <a:cs typeface="Arial" panose="020B0604020202020204" pitchFamily="34" charset="0"/>
              </a:rPr>
              <a:t>consultation</a:t>
            </a:r>
            <a:endParaRPr lang="en-US"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33556" y="1551126"/>
            <a:ext cx="9000688" cy="4555093"/>
          </a:xfrm>
          <a:prstGeom prst="rect">
            <a:avLst/>
          </a:prstGeom>
        </p:spPr>
        <p:txBody>
          <a:bodyPr wrap="square">
            <a:spAutoFit/>
          </a:bodyPr>
          <a:lstStyle/>
          <a:p>
            <a:pPr algn="ctr"/>
            <a:r>
              <a:rPr lang="en-US" sz="1700" b="1" dirty="0">
                <a:solidFill>
                  <a:schemeClr val="bg1"/>
                </a:solidFill>
                <a:latin typeface="Arial" panose="020B0604020202020204" pitchFamily="34" charset="0"/>
                <a:cs typeface="Arial" panose="020B0604020202020204" pitchFamily="34" charset="0"/>
              </a:rPr>
              <a:t>Available to employees and their dependents enrolled in the TXWES medical plan</a:t>
            </a:r>
          </a:p>
          <a:p>
            <a:pPr algn="ctr"/>
            <a:endParaRPr lang="en-US" sz="1700" b="1" dirty="0">
              <a:solidFill>
                <a:schemeClr val="bg1"/>
              </a:solidFill>
              <a:latin typeface="Arial" panose="020B0604020202020204" pitchFamily="34" charset="0"/>
              <a:cs typeface="Arial" panose="020B0604020202020204" pitchFamily="34" charset="0"/>
            </a:endParaRPr>
          </a:p>
          <a:p>
            <a:r>
              <a:rPr lang="en-US" sz="2400" b="1" dirty="0" smtClean="0">
                <a:solidFill>
                  <a:schemeClr val="bg1"/>
                </a:solidFill>
                <a:latin typeface="Arial" panose="020B0604020202020204" pitchFamily="34" charset="0"/>
                <a:cs typeface="Arial" panose="020B0604020202020204" pitchFamily="34" charset="0"/>
              </a:rPr>
              <a:t>Teladoc </a:t>
            </a:r>
            <a:r>
              <a:rPr lang="en-US" sz="2400" b="1" dirty="0">
                <a:solidFill>
                  <a:schemeClr val="bg1"/>
                </a:solidFill>
                <a:latin typeface="Arial" panose="020B0604020202020204" pitchFamily="34" charset="0"/>
                <a:cs typeface="Arial" panose="020B0604020202020204" pitchFamily="34" charset="0"/>
              </a:rPr>
              <a:t>doctors can treat many medical conditions, including:</a:t>
            </a:r>
          </a:p>
          <a:p>
            <a:pPr marL="285750" indent="-285750">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Cold &amp; flu symptoms</a:t>
            </a:r>
          </a:p>
          <a:p>
            <a:pPr marL="285750" indent="-285750">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Allergies</a:t>
            </a:r>
          </a:p>
          <a:p>
            <a:pPr marL="285750" indent="-285750">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Bronchitis</a:t>
            </a:r>
          </a:p>
          <a:p>
            <a:pPr marL="285750" indent="-285750">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Urinary tract infections</a:t>
            </a:r>
          </a:p>
          <a:p>
            <a:pPr marL="285750" indent="-285750">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Sinus problems</a:t>
            </a:r>
          </a:p>
          <a:p>
            <a:endParaRPr lang="en-US" sz="1700" dirty="0">
              <a:solidFill>
                <a:schemeClr val="bg1"/>
              </a:solidFill>
              <a:latin typeface="Arial" panose="020B0604020202020204" pitchFamily="34" charset="0"/>
              <a:cs typeface="Arial" panose="020B0604020202020204" pitchFamily="34" charset="0"/>
            </a:endParaRPr>
          </a:p>
          <a:p>
            <a:r>
              <a:rPr lang="en-US" sz="2400" b="1" dirty="0">
                <a:solidFill>
                  <a:schemeClr val="bg1"/>
                </a:solidFill>
                <a:latin typeface="Arial" panose="020B0604020202020204" pitchFamily="34" charset="0"/>
                <a:cs typeface="Arial" panose="020B0604020202020204" pitchFamily="34" charset="0"/>
              </a:rPr>
              <a:t>No cost to you for the </a:t>
            </a:r>
            <a:r>
              <a:rPr lang="en-US" sz="2400" b="1" dirty="0" smtClean="0">
                <a:solidFill>
                  <a:schemeClr val="bg1"/>
                </a:solidFill>
                <a:latin typeface="Arial" panose="020B0604020202020204" pitchFamily="34" charset="0"/>
                <a:cs typeface="Arial" panose="020B0604020202020204" pitchFamily="34" charset="0"/>
              </a:rPr>
              <a:t>consultation if you are enrolled in the Buy Up Plan - PPO. There will be a $40 copay per consultation for employees enrolled in the Base - HSA Plan. </a:t>
            </a:r>
            <a:endParaRPr lang="en-US" sz="2400" dirty="0">
              <a:solidFill>
                <a:schemeClr val="bg1"/>
              </a:solidFill>
              <a:latin typeface="Arial" panose="020B0604020202020204" pitchFamily="34" charset="0"/>
              <a:cs typeface="Arial" panose="020B0604020202020204" pitchFamily="34" charset="0"/>
            </a:endParaRPr>
          </a:p>
          <a:p>
            <a:pPr algn="ctr"/>
            <a:r>
              <a:rPr lang="en-US" sz="1700" dirty="0">
                <a:solidFill>
                  <a:schemeClr val="bg1"/>
                </a:solidFill>
                <a:latin typeface="Arial" panose="020B0604020202020204" pitchFamily="34" charset="0"/>
                <a:cs typeface="Arial" panose="020B0604020202020204" pitchFamily="34" charset="0"/>
              </a:rPr>
              <a:t>Visit Teladoc.com to complete your online profile</a:t>
            </a:r>
          </a:p>
          <a:p>
            <a:pPr algn="ctr"/>
            <a:r>
              <a:rPr lang="en-US" sz="1700" dirty="0">
                <a:solidFill>
                  <a:schemeClr val="bg1"/>
                </a:solidFill>
                <a:latin typeface="Arial" panose="020B0604020202020204" pitchFamily="34" charset="0"/>
                <a:cs typeface="Arial" panose="020B0604020202020204" pitchFamily="34" charset="0"/>
              </a:rPr>
              <a:t>1-800-Teladoc</a:t>
            </a:r>
          </a:p>
        </p:txBody>
      </p:sp>
    </p:spTree>
    <p:extLst>
      <p:ext uri="{BB962C8B-B14F-4D97-AF65-F5344CB8AC3E}">
        <p14:creationId xmlns:p14="http://schemas.microsoft.com/office/powerpoint/2010/main" val="4194918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152400" y="238379"/>
            <a:ext cx="8763000" cy="57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200" dirty="0" smtClean="0">
                <a:solidFill>
                  <a:srgbClr val="F9C51A"/>
                </a:solidFill>
                <a:effectLst>
                  <a:outerShdw blurRad="50800" dist="38100" dir="2700000">
                    <a:srgbClr val="000000">
                      <a:alpha val="20000"/>
                    </a:srgbClr>
                  </a:outerShdw>
                </a:effectLst>
                <a:latin typeface="Calisto MT" pitchFamily="18" charset="0"/>
                <a:cs typeface="Georgia"/>
              </a:rPr>
              <a:t>Cigna Dental</a:t>
            </a:r>
            <a:endParaRPr lang="en-US" sz="3200" dirty="0">
              <a:solidFill>
                <a:srgbClr val="F9C51A"/>
              </a:solidFill>
              <a:effectLst>
                <a:outerShdw blurRad="50800" dist="38100" dir="2700000">
                  <a:srgbClr val="000000">
                    <a:alpha val="20000"/>
                  </a:srgbClr>
                </a:outerShdw>
              </a:effectLst>
              <a:latin typeface="Calisto MT" pitchFamily="18" charset="0"/>
              <a:cs typeface="Georgia"/>
            </a:endParaRPr>
          </a:p>
        </p:txBody>
      </p:sp>
      <p:sp>
        <p:nvSpPr>
          <p:cNvPr id="4" name="TextBox 3"/>
          <p:cNvSpPr txBox="1"/>
          <p:nvPr/>
        </p:nvSpPr>
        <p:spPr>
          <a:xfrm>
            <a:off x="152400" y="1485117"/>
            <a:ext cx="8447713" cy="4524315"/>
          </a:xfrm>
          <a:prstGeom prst="rect">
            <a:avLst/>
          </a:prstGeom>
          <a:noFill/>
        </p:spPr>
        <p:txBody>
          <a:bodyPr wrap="square" rtlCol="0">
            <a:spAutoFit/>
          </a:bodyPr>
          <a:lstStyle/>
          <a:p>
            <a:r>
              <a:rPr lang="en-US" sz="1600" dirty="0" smtClean="0">
                <a:solidFill>
                  <a:schemeClr val="bg1"/>
                </a:solidFill>
                <a:latin typeface="Arial" panose="020B0604020202020204" pitchFamily="34" charset="0"/>
                <a:cs typeface="Arial" panose="020B0604020202020204" pitchFamily="34" charset="0"/>
              </a:rPr>
              <a:t>Benefit							</a:t>
            </a:r>
            <a:r>
              <a:rPr lang="en-US" sz="1600" u="sng" dirty="0" smtClean="0">
                <a:solidFill>
                  <a:schemeClr val="bg1"/>
                </a:solidFill>
                <a:latin typeface="Arial" panose="020B0604020202020204" pitchFamily="34" charset="0"/>
                <a:cs typeface="Arial" panose="020B0604020202020204" pitchFamily="34" charset="0"/>
              </a:rPr>
              <a:t>DHMO</a:t>
            </a:r>
            <a:r>
              <a:rPr lang="en-US" sz="1600" dirty="0" smtClean="0">
                <a:solidFill>
                  <a:schemeClr val="bg1"/>
                </a:solidFill>
                <a:latin typeface="Arial" panose="020B0604020202020204" pitchFamily="34" charset="0"/>
                <a:cs typeface="Arial" panose="020B0604020202020204" pitchFamily="34" charset="0"/>
              </a:rPr>
              <a:t>					</a:t>
            </a:r>
            <a:r>
              <a:rPr lang="en-US" sz="1600" u="sng" dirty="0" smtClean="0">
                <a:solidFill>
                  <a:schemeClr val="bg1"/>
                </a:solidFill>
                <a:latin typeface="Arial" panose="020B0604020202020204" pitchFamily="34" charset="0"/>
                <a:cs typeface="Arial" panose="020B0604020202020204" pitchFamily="34" charset="0"/>
              </a:rPr>
              <a:t>DPPO</a:t>
            </a:r>
          </a:p>
          <a:p>
            <a:endParaRPr lang="en-US" sz="1600" dirty="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Routine Office Visit				        $0						N/A</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Policy Year Maximum				Unlimited				        $1,100</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Plan Year Deductible				None					$50/$150</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Type I – Preventative				Scheduled copays			100%</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Type II – Basic					        Scheduled copays			80%</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Type III – Major					Scheduled copays			50%</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Type IV – Orthodontics				Scheduled copays			50% (up to age 19)</a:t>
            </a:r>
          </a:p>
          <a:p>
            <a:endParaRPr lang="en-US" sz="1600" dirty="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Late Entrant Waiting Period			None					Waived for initial</a:t>
            </a:r>
          </a:p>
          <a:p>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													enrollment</a:t>
            </a:r>
            <a:endParaRPr lang="en-US" sz="1600"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608928" y="743098"/>
            <a:ext cx="8105304" cy="738664"/>
          </a:xfrm>
          <a:prstGeom prst="rect">
            <a:avLst/>
          </a:prstGeom>
          <a:no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Dental plans are not changing for 2020 except for an enhanced crown benefit. Members effective April 1</a:t>
            </a:r>
            <a:r>
              <a:rPr lang="en-US" sz="1400" baseline="30000" dirty="0" smtClean="0">
                <a:solidFill>
                  <a:schemeClr val="bg1"/>
                </a:solidFill>
                <a:latin typeface="Arial" panose="020B0604020202020204" pitchFamily="34" charset="0"/>
                <a:cs typeface="Arial" panose="020B0604020202020204" pitchFamily="34" charset="0"/>
              </a:rPr>
              <a:t>st</a:t>
            </a:r>
            <a:r>
              <a:rPr lang="en-US" sz="1400" dirty="0" smtClean="0">
                <a:solidFill>
                  <a:schemeClr val="bg1"/>
                </a:solidFill>
                <a:latin typeface="Arial" panose="020B0604020202020204" pitchFamily="34" charset="0"/>
                <a:cs typeface="Arial" panose="020B0604020202020204" pitchFamily="34" charset="0"/>
              </a:rPr>
              <a:t> will be able to utilize their crown benefit once every 5 years. Currently the benefit is once every 7 years. </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448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Monthly Dental Contributions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43859494"/>
              </p:ext>
            </p:extLst>
          </p:nvPr>
        </p:nvGraphicFramePr>
        <p:xfrm>
          <a:off x="2257850" y="1672275"/>
          <a:ext cx="4429480" cy="2845628"/>
        </p:xfrm>
        <a:graphic>
          <a:graphicData uri="http://schemas.openxmlformats.org/drawingml/2006/table">
            <a:tbl>
              <a:tblPr/>
              <a:tblGrid>
                <a:gridCol w="1071581">
                  <a:extLst>
                    <a:ext uri="{9D8B030D-6E8A-4147-A177-3AD203B41FA5}">
                      <a16:colId xmlns:a16="http://schemas.microsoft.com/office/drawing/2014/main" val="20000"/>
                    </a:ext>
                  </a:extLst>
                </a:gridCol>
                <a:gridCol w="1149793">
                  <a:extLst>
                    <a:ext uri="{9D8B030D-6E8A-4147-A177-3AD203B41FA5}">
                      <a16:colId xmlns:a16="http://schemas.microsoft.com/office/drawing/2014/main" val="20001"/>
                    </a:ext>
                  </a:extLst>
                </a:gridCol>
                <a:gridCol w="1104053">
                  <a:extLst>
                    <a:ext uri="{9D8B030D-6E8A-4147-A177-3AD203B41FA5}">
                      <a16:colId xmlns:a16="http://schemas.microsoft.com/office/drawing/2014/main" val="2544910106"/>
                    </a:ext>
                  </a:extLst>
                </a:gridCol>
                <a:gridCol w="1104053">
                  <a:extLst>
                    <a:ext uri="{9D8B030D-6E8A-4147-A177-3AD203B41FA5}">
                      <a16:colId xmlns:a16="http://schemas.microsoft.com/office/drawing/2014/main" val="319537848"/>
                    </a:ext>
                  </a:extLst>
                </a:gridCol>
              </a:tblGrid>
              <a:tr h="403413">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kern="1400" dirty="0" smtClean="0">
                          <a:solidFill>
                            <a:srgbClr val="000000"/>
                          </a:solidFill>
                          <a:latin typeface="Arial"/>
                        </a:rPr>
                        <a:t> </a:t>
                      </a:r>
                      <a:r>
                        <a:rPr lang="en-US" sz="1400" b="1" kern="1400" dirty="0" smtClean="0">
                          <a:solidFill>
                            <a:srgbClr val="000000"/>
                          </a:solidFill>
                          <a:latin typeface="Arial"/>
                        </a:rPr>
                        <a:t>Monthly Employee Cost</a:t>
                      </a:r>
                      <a:endParaRPr lang="en-US" sz="1400" kern="1400" dirty="0" smtClean="0">
                        <a:solidFill>
                          <a:srgbClr val="000000"/>
                        </a:solidFill>
                        <a:latin typeface="Times New Roman"/>
                      </a:endParaRPr>
                    </a:p>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hMerge="1">
                  <a:txBody>
                    <a:bodyPr/>
                    <a:lstStyle/>
                    <a:p>
                      <a:endParaRPr lang="en-US"/>
                    </a:p>
                  </a:txBody>
                  <a:tcPr/>
                </a:tc>
                <a:tc>
                  <a:txBody>
                    <a:bodyPr/>
                    <a:lstStyle/>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a:txBody>
                    <a:bodyPr/>
                    <a:lstStyle/>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00"/>
                  </a:ext>
                </a:extLst>
              </a:tr>
              <a:tr h="346268">
                <a:tc>
                  <a:txBody>
                    <a:bodyPr/>
                    <a:lstStyle/>
                    <a:p>
                      <a:pPr marR="0" indent="0" algn="ctr" rtl="0">
                        <a:spcBef>
                          <a:spcPts val="0"/>
                        </a:spcBef>
                        <a:spcAft>
                          <a:spcPts val="0"/>
                        </a:spcAft>
                      </a:pP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a:txBody>
                    <a:bodyPr/>
                    <a:lstStyle/>
                    <a:p>
                      <a:pPr marR="0" indent="0" algn="ctr" rtl="0">
                        <a:spcBef>
                          <a:spcPts val="0"/>
                        </a:spcBef>
                        <a:spcAft>
                          <a:spcPts val="0"/>
                        </a:spcAft>
                      </a:pPr>
                      <a:r>
                        <a:rPr lang="en-US" sz="1400" kern="1400" dirty="0" smtClean="0">
                          <a:solidFill>
                            <a:srgbClr val="000000"/>
                          </a:solidFill>
                          <a:latin typeface="Times New Roman"/>
                        </a:rPr>
                        <a:t>QCD</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a:txBody>
                    <a:bodyPr/>
                    <a:lstStyle/>
                    <a:p>
                      <a:pPr marR="0" indent="0" algn="ctr" rtl="0">
                        <a:spcBef>
                          <a:spcPts val="0"/>
                        </a:spcBef>
                        <a:spcAft>
                          <a:spcPts val="0"/>
                        </a:spcAft>
                      </a:pPr>
                      <a:r>
                        <a:rPr lang="en-US" sz="1400" kern="1400" dirty="0" smtClean="0">
                          <a:solidFill>
                            <a:srgbClr val="000000"/>
                          </a:solidFill>
                          <a:latin typeface="Times New Roman"/>
                        </a:rPr>
                        <a:t>Cigna DHMO</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a:txBody>
                    <a:bodyPr/>
                    <a:lstStyle/>
                    <a:p>
                      <a:pPr marR="0" indent="0" algn="ctr" rtl="0">
                        <a:spcBef>
                          <a:spcPts val="0"/>
                        </a:spcBef>
                        <a:spcAft>
                          <a:spcPts val="0"/>
                        </a:spcAft>
                      </a:pPr>
                      <a:r>
                        <a:rPr lang="en-US" sz="1400" kern="1400" dirty="0" smtClean="0">
                          <a:solidFill>
                            <a:srgbClr val="000000"/>
                          </a:solidFill>
                          <a:latin typeface="Times New Roman"/>
                        </a:rPr>
                        <a:t>Cigna DPPO</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extLst>
                  <a:ext uri="{0D108BD9-81ED-4DB2-BD59-A6C34878D82A}">
                    <a16:rowId xmlns:a16="http://schemas.microsoft.com/office/drawing/2014/main" val="10001"/>
                  </a:ext>
                </a:extLst>
              </a:tr>
              <a:tr h="306278">
                <a:tc>
                  <a:txBody>
                    <a:bodyPr/>
                    <a:lstStyle/>
                    <a:p>
                      <a:pPr marR="0" indent="0" algn="l" rtl="0">
                        <a:spcBef>
                          <a:spcPts val="0"/>
                        </a:spcBef>
                        <a:spcAft>
                          <a:spcPts val="0"/>
                        </a:spcAft>
                      </a:pPr>
                      <a:r>
                        <a:rPr lang="en-US" sz="1400" b="1" kern="1400" dirty="0">
                          <a:solidFill>
                            <a:schemeClr val="tx1"/>
                          </a:solidFill>
                          <a:latin typeface="Arial"/>
                        </a:rPr>
                        <a:t>Employee Only</a:t>
                      </a:r>
                      <a:endParaRPr lang="en-US" sz="16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smtClean="0">
                          <a:solidFill>
                            <a:srgbClr val="000000"/>
                          </a:solidFill>
                          <a:latin typeface="Arial"/>
                        </a:rPr>
                        <a:t>$0.00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$12.27</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$24.85</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2"/>
                  </a:ext>
                </a:extLst>
              </a:tr>
              <a:tr h="306278">
                <a:tc>
                  <a:txBody>
                    <a:bodyPr/>
                    <a:lstStyle/>
                    <a:p>
                      <a:pPr marR="0" indent="0" algn="l" rtl="0">
                        <a:spcBef>
                          <a:spcPts val="0"/>
                        </a:spcBef>
                        <a:spcAft>
                          <a:spcPts val="0"/>
                        </a:spcAft>
                      </a:pPr>
                      <a:r>
                        <a:rPr lang="en-US" sz="1400" b="1" kern="1400">
                          <a:solidFill>
                            <a:schemeClr val="tx1"/>
                          </a:solidFill>
                          <a:latin typeface="Arial"/>
                        </a:rPr>
                        <a:t>Employee + Spouse</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smtClean="0">
                          <a:solidFill>
                            <a:srgbClr val="000000"/>
                          </a:solidFill>
                          <a:latin typeface="Arial"/>
                        </a:rPr>
                        <a:t>$8.00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$20.85</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$49.10</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3"/>
                  </a:ext>
                </a:extLst>
              </a:tr>
              <a:tr h="306278">
                <a:tc>
                  <a:txBody>
                    <a:bodyPr/>
                    <a:lstStyle/>
                    <a:p>
                      <a:pPr marR="0" indent="0" algn="l" rtl="0">
                        <a:spcBef>
                          <a:spcPts val="0"/>
                        </a:spcBef>
                        <a:spcAft>
                          <a:spcPts val="0"/>
                        </a:spcAft>
                      </a:pPr>
                      <a:r>
                        <a:rPr lang="en-US" sz="1400" b="1" kern="1400">
                          <a:solidFill>
                            <a:schemeClr val="tx1"/>
                          </a:solidFill>
                          <a:latin typeface="Arial"/>
                        </a:rPr>
                        <a:t>Employee + Child(ren)</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400" kern="1400" dirty="0" smtClean="0">
                          <a:solidFill>
                            <a:srgbClr val="000000"/>
                          </a:solidFill>
                          <a:latin typeface="Arial"/>
                        </a:rPr>
                        <a:t>$10.00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$21.59</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$50.85</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4"/>
                  </a:ext>
                </a:extLst>
              </a:tr>
              <a:tr h="306278">
                <a:tc>
                  <a:txBody>
                    <a:bodyPr/>
                    <a:lstStyle/>
                    <a:p>
                      <a:pPr marR="0" indent="0" algn="l" rtl="0">
                        <a:spcBef>
                          <a:spcPts val="0"/>
                        </a:spcBef>
                        <a:spcAft>
                          <a:spcPts val="0"/>
                        </a:spcAft>
                      </a:pPr>
                      <a:r>
                        <a:rPr lang="en-US" sz="1400" b="1" kern="1400">
                          <a:solidFill>
                            <a:schemeClr val="tx1"/>
                          </a:solidFill>
                          <a:latin typeface="Arial"/>
                        </a:rPr>
                        <a:t>Employee + Family</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400" kern="1400" dirty="0">
                          <a:solidFill>
                            <a:srgbClr val="000000"/>
                          </a:solidFill>
                          <a:latin typeface="Arial"/>
                        </a:rPr>
                        <a:t>$</a:t>
                      </a:r>
                      <a:r>
                        <a:rPr lang="en-US" sz="1400" kern="1400" dirty="0" smtClean="0">
                          <a:solidFill>
                            <a:srgbClr val="000000"/>
                          </a:solidFill>
                          <a:latin typeface="Arial"/>
                        </a:rPr>
                        <a:t>12.00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$30.00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$70.64</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70963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9996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err="1"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Surency</a:t>
            </a: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 Vision</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453006" y="1518659"/>
            <a:ext cx="8347045" cy="4293483"/>
          </a:xfrm>
          <a:prstGeom prst="rect">
            <a:avLst/>
          </a:prstGeom>
          <a:noFill/>
        </p:spPr>
        <p:txBody>
          <a:bodyPr wrap="square" rtlCol="0">
            <a:spAutoFit/>
          </a:bodyPr>
          <a:lstStyle/>
          <a:p>
            <a:r>
              <a:rPr lang="en-US" sz="1700" dirty="0" smtClean="0">
                <a:solidFill>
                  <a:schemeClr val="bg1"/>
                </a:solidFill>
                <a:latin typeface="Arial" panose="020B0604020202020204" pitchFamily="34" charset="0"/>
                <a:cs typeface="Arial" panose="020B0604020202020204" pitchFamily="34" charset="0"/>
              </a:rPr>
              <a:t>						</a:t>
            </a:r>
            <a:r>
              <a:rPr lang="en-US" sz="1600" u="sng" dirty="0" smtClean="0">
                <a:solidFill>
                  <a:schemeClr val="bg1"/>
                </a:solidFill>
                <a:latin typeface="Arial" panose="020B0604020202020204" pitchFamily="34" charset="0"/>
                <a:cs typeface="Arial" panose="020B0604020202020204" pitchFamily="34" charset="0"/>
              </a:rPr>
              <a:t>Base Plan</a:t>
            </a:r>
            <a:r>
              <a:rPr lang="en-US" sz="1600" dirty="0" smtClean="0">
                <a:solidFill>
                  <a:schemeClr val="bg1"/>
                </a:solidFill>
                <a:latin typeface="Arial" panose="020B0604020202020204" pitchFamily="34" charset="0"/>
                <a:cs typeface="Arial" panose="020B0604020202020204" pitchFamily="34" charset="0"/>
              </a:rPr>
              <a:t>					</a:t>
            </a:r>
            <a:r>
              <a:rPr lang="en-US" sz="1600" u="sng" dirty="0" smtClean="0">
                <a:solidFill>
                  <a:schemeClr val="bg1"/>
                </a:solidFill>
                <a:latin typeface="Arial" panose="020B0604020202020204" pitchFamily="34" charset="0"/>
                <a:cs typeface="Arial" panose="020B0604020202020204" pitchFamily="34" charset="0"/>
              </a:rPr>
              <a:t>Buy Up Plan</a:t>
            </a:r>
          </a:p>
          <a:p>
            <a:endParaRPr lang="en-US" sz="1600" dirty="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Exam					12 months					12 months</a:t>
            </a:r>
          </a:p>
          <a:p>
            <a:r>
              <a:rPr lang="en-US" sz="1600" dirty="0" smtClean="0">
                <a:solidFill>
                  <a:schemeClr val="bg1"/>
                </a:solidFill>
                <a:latin typeface="Arial" panose="020B0604020202020204" pitchFamily="34" charset="0"/>
                <a:cs typeface="Arial" panose="020B0604020202020204" pitchFamily="34" charset="0"/>
              </a:rPr>
              <a:t>Lenses					12 months					12 months</a:t>
            </a:r>
          </a:p>
          <a:p>
            <a:r>
              <a:rPr lang="en-US" sz="1600" dirty="0" smtClean="0">
                <a:solidFill>
                  <a:schemeClr val="bg1"/>
                </a:solidFill>
                <a:latin typeface="Arial" panose="020B0604020202020204" pitchFamily="34" charset="0"/>
                <a:cs typeface="Arial" panose="020B0604020202020204" pitchFamily="34" charset="0"/>
              </a:rPr>
              <a:t>Frames					24 months					24 months</a:t>
            </a:r>
          </a:p>
          <a:p>
            <a:endParaRPr lang="en-US" sz="1600" dirty="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Copay – Exam			        $10							 $10</a:t>
            </a:r>
          </a:p>
          <a:p>
            <a:r>
              <a:rPr lang="en-US" sz="1600" dirty="0">
                <a:solidFill>
                  <a:schemeClr val="bg1"/>
                </a:solidFill>
                <a:latin typeface="Arial" panose="020B0604020202020204" pitchFamily="34" charset="0"/>
                <a:cs typeface="Arial" panose="020B0604020202020204" pitchFamily="34" charset="0"/>
              </a:rPr>
              <a:t>(</a:t>
            </a:r>
            <a:r>
              <a:rPr lang="en-US" sz="1600" dirty="0" err="1">
                <a:solidFill>
                  <a:schemeClr val="bg1"/>
                </a:solidFill>
                <a:latin typeface="Arial" panose="020B0604020202020204" pitchFamily="34" charset="0"/>
                <a:cs typeface="Arial" panose="020B0604020202020204" pitchFamily="34" charset="0"/>
              </a:rPr>
              <a:t>Eyemed</a:t>
            </a:r>
            <a:r>
              <a:rPr lang="en-US" sz="1600" dirty="0">
                <a:solidFill>
                  <a:schemeClr val="bg1"/>
                </a:solidFill>
                <a:latin typeface="Arial" panose="020B0604020202020204" pitchFamily="34" charset="0"/>
                <a:cs typeface="Arial" panose="020B0604020202020204" pitchFamily="34" charset="0"/>
              </a:rPr>
              <a:t> Network)</a:t>
            </a:r>
          </a:p>
          <a:p>
            <a:endParaRPr lang="en-US" sz="1600" dirty="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Copay – Exam</a:t>
            </a:r>
          </a:p>
          <a:p>
            <a:r>
              <a:rPr lang="en-US" sz="1400" dirty="0" smtClean="0">
                <a:solidFill>
                  <a:schemeClr val="bg1"/>
                </a:solidFill>
                <a:latin typeface="Arial" panose="020B0604020202020204" pitchFamily="34" charset="0"/>
                <a:cs typeface="Arial" panose="020B0604020202020204" pitchFamily="34" charset="0"/>
              </a:rPr>
              <a:t>(Non Network Reimbursement)    Up </a:t>
            </a:r>
            <a:r>
              <a:rPr lang="en-US" sz="1600" dirty="0" smtClean="0">
                <a:solidFill>
                  <a:schemeClr val="bg1"/>
                </a:solidFill>
                <a:latin typeface="Arial" panose="020B0604020202020204" pitchFamily="34" charset="0"/>
                <a:cs typeface="Arial" panose="020B0604020202020204" pitchFamily="34" charset="0"/>
              </a:rPr>
              <a:t>to $35				                 Up to $35</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Contact Lenses – Elective	$130 allowance*                              $150 allowance*</a:t>
            </a:r>
          </a:p>
          <a:p>
            <a:r>
              <a:rPr lang="en-US" sz="1600" dirty="0" smtClean="0">
                <a:solidFill>
                  <a:schemeClr val="bg1"/>
                </a:solidFill>
                <a:latin typeface="Arial" panose="020B0604020202020204" pitchFamily="34" charset="0"/>
                <a:cs typeface="Arial" panose="020B0604020202020204" pitchFamily="34" charset="0"/>
              </a:rPr>
              <a:t>Contact Lens Fit &amp; 	</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               Up to $40				                Up to $55</a:t>
            </a:r>
          </a:p>
          <a:p>
            <a:r>
              <a:rPr lang="en-US" sz="1600" dirty="0" smtClean="0">
                <a:solidFill>
                  <a:schemeClr val="bg1"/>
                </a:solidFill>
                <a:latin typeface="Arial" panose="020B0604020202020204" pitchFamily="34" charset="0"/>
                <a:cs typeface="Arial" panose="020B0604020202020204" pitchFamily="34" charset="0"/>
              </a:rPr>
              <a:t>Follow Up</a:t>
            </a:r>
          </a:p>
          <a:p>
            <a:endParaRPr lang="en-US" sz="1600" dirty="0" smtClean="0">
              <a:solidFill>
                <a:schemeClr val="bg1"/>
              </a:solidFill>
              <a:latin typeface="Arial" panose="020B0604020202020204" pitchFamily="34" charset="0"/>
              <a:cs typeface="Arial" panose="020B0604020202020204" pitchFamily="34" charset="0"/>
            </a:endParaRPr>
          </a:p>
          <a:p>
            <a:r>
              <a:rPr lang="en-US" sz="1600" dirty="0" smtClean="0">
                <a:solidFill>
                  <a:schemeClr val="bg1"/>
                </a:solidFill>
                <a:latin typeface="Arial" panose="020B0604020202020204" pitchFamily="34" charset="0"/>
                <a:cs typeface="Arial" panose="020B0604020202020204" pitchFamily="34" charset="0"/>
              </a:rPr>
              <a:t>*15% additional off over allowance </a:t>
            </a:r>
            <a:endParaRPr lang="en-US" sz="16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453006" y="714204"/>
            <a:ext cx="8183880" cy="738664"/>
          </a:xfrm>
          <a:prstGeom prst="rect">
            <a:avLst/>
          </a:prstGeom>
          <a:noFill/>
        </p:spPr>
        <p:txBody>
          <a:bodyPr wrap="square" rtlCol="0">
            <a:spAutoFit/>
          </a:bodyPr>
          <a:lstStyle/>
          <a:p>
            <a:r>
              <a:rPr lang="en-US" sz="1400" dirty="0" err="1" smtClean="0">
                <a:solidFill>
                  <a:schemeClr val="bg1"/>
                </a:solidFill>
                <a:latin typeface="Arial" panose="020B0604020202020204" pitchFamily="34" charset="0"/>
                <a:cs typeface="Arial" panose="020B0604020202020204" pitchFamily="34" charset="0"/>
              </a:rPr>
              <a:t>Eyemed</a:t>
            </a:r>
            <a:r>
              <a:rPr lang="en-US" sz="1400" dirty="0" smtClean="0">
                <a:solidFill>
                  <a:schemeClr val="bg1"/>
                </a:solidFill>
                <a:latin typeface="Arial" panose="020B0604020202020204" pitchFamily="34" charset="0"/>
                <a:cs typeface="Arial" panose="020B0604020202020204" pitchFamily="34" charset="0"/>
              </a:rPr>
              <a:t> Vision will be moving to </a:t>
            </a:r>
            <a:r>
              <a:rPr lang="en-US" sz="1400" dirty="0" err="1" smtClean="0">
                <a:solidFill>
                  <a:schemeClr val="bg1"/>
                </a:solidFill>
                <a:latin typeface="Arial" panose="020B0604020202020204" pitchFamily="34" charset="0"/>
                <a:cs typeface="Arial" panose="020B0604020202020204" pitchFamily="34" charset="0"/>
              </a:rPr>
              <a:t>Surency</a:t>
            </a:r>
            <a:r>
              <a:rPr lang="en-US" sz="1400" dirty="0" smtClean="0">
                <a:solidFill>
                  <a:schemeClr val="bg1"/>
                </a:solidFill>
                <a:latin typeface="Arial" panose="020B0604020202020204" pitchFamily="34" charset="0"/>
                <a:cs typeface="Arial" panose="020B0604020202020204" pitchFamily="34" charset="0"/>
              </a:rPr>
              <a:t> Vision effective April 1</a:t>
            </a:r>
            <a:r>
              <a:rPr lang="en-US" sz="1400" baseline="30000" dirty="0" smtClean="0">
                <a:solidFill>
                  <a:schemeClr val="bg1"/>
                </a:solidFill>
                <a:latin typeface="Arial" panose="020B0604020202020204" pitchFamily="34" charset="0"/>
                <a:cs typeface="Arial" panose="020B0604020202020204" pitchFamily="34" charset="0"/>
              </a:rPr>
              <a:t>st</a:t>
            </a:r>
            <a:r>
              <a:rPr lang="en-US" sz="1400" dirty="0" smtClean="0">
                <a:solidFill>
                  <a:schemeClr val="bg1"/>
                </a:solidFill>
                <a:latin typeface="Arial" panose="020B0604020202020204" pitchFamily="34" charset="0"/>
                <a:cs typeface="Arial" panose="020B0604020202020204" pitchFamily="34" charset="0"/>
              </a:rPr>
              <a:t>. There will be no network changes as </a:t>
            </a:r>
            <a:r>
              <a:rPr lang="en-US" sz="1400" dirty="0" err="1" smtClean="0">
                <a:solidFill>
                  <a:schemeClr val="bg1"/>
                </a:solidFill>
                <a:latin typeface="Arial" panose="020B0604020202020204" pitchFamily="34" charset="0"/>
                <a:cs typeface="Arial" panose="020B0604020202020204" pitchFamily="34" charset="0"/>
              </a:rPr>
              <a:t>Surency</a:t>
            </a:r>
            <a:r>
              <a:rPr lang="en-US" sz="1400" dirty="0" smtClean="0">
                <a:solidFill>
                  <a:schemeClr val="bg1"/>
                </a:solidFill>
                <a:latin typeface="Arial" panose="020B0604020202020204" pitchFamily="34" charset="0"/>
                <a:cs typeface="Arial" panose="020B0604020202020204" pitchFamily="34" charset="0"/>
              </a:rPr>
              <a:t> also utilizes the current </a:t>
            </a:r>
            <a:r>
              <a:rPr lang="en-US" sz="1400" dirty="0" err="1" smtClean="0">
                <a:solidFill>
                  <a:schemeClr val="bg1"/>
                </a:solidFill>
                <a:latin typeface="Arial" panose="020B0604020202020204" pitchFamily="34" charset="0"/>
                <a:cs typeface="Arial" panose="020B0604020202020204" pitchFamily="34" charset="0"/>
              </a:rPr>
              <a:t>Eyemed</a:t>
            </a:r>
            <a:r>
              <a:rPr lang="en-US" sz="1400" dirty="0" smtClean="0">
                <a:solidFill>
                  <a:schemeClr val="bg1"/>
                </a:solidFill>
                <a:latin typeface="Arial" panose="020B0604020202020204" pitchFamily="34" charset="0"/>
                <a:cs typeface="Arial" panose="020B0604020202020204" pitchFamily="34" charset="0"/>
              </a:rPr>
              <a:t> network. Frames and contacts can now be used in the same year. </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8494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652292"/>
              </p:ext>
            </p:extLst>
          </p:nvPr>
        </p:nvGraphicFramePr>
        <p:xfrm>
          <a:off x="262157" y="4949269"/>
          <a:ext cx="8610601" cy="190339"/>
        </p:xfrm>
        <a:graphic>
          <a:graphicData uri="http://schemas.openxmlformats.org/drawingml/2006/table">
            <a:tbl>
              <a:tblPr>
                <a:tableStyleId>{5C22544A-7EE6-4342-B048-85BDC9FD1C3A}</a:tableStyleId>
              </a:tblPr>
              <a:tblGrid>
                <a:gridCol w="1923821">
                  <a:extLst>
                    <a:ext uri="{9D8B030D-6E8A-4147-A177-3AD203B41FA5}">
                      <a16:colId xmlns:a16="http://schemas.microsoft.com/office/drawing/2014/main" val="20000"/>
                    </a:ext>
                  </a:extLst>
                </a:gridCol>
                <a:gridCol w="1671695">
                  <a:extLst>
                    <a:ext uri="{9D8B030D-6E8A-4147-A177-3AD203B41FA5}">
                      <a16:colId xmlns:a16="http://schemas.microsoft.com/office/drawing/2014/main" val="20001"/>
                    </a:ext>
                  </a:extLst>
                </a:gridCol>
                <a:gridCol w="1671695">
                  <a:extLst>
                    <a:ext uri="{9D8B030D-6E8A-4147-A177-3AD203B41FA5}">
                      <a16:colId xmlns:a16="http://schemas.microsoft.com/office/drawing/2014/main" val="20002"/>
                    </a:ext>
                  </a:extLst>
                </a:gridCol>
                <a:gridCol w="1671695">
                  <a:extLst>
                    <a:ext uri="{9D8B030D-6E8A-4147-A177-3AD203B41FA5}">
                      <a16:colId xmlns:a16="http://schemas.microsoft.com/office/drawing/2014/main" val="20003"/>
                    </a:ext>
                  </a:extLst>
                </a:gridCol>
                <a:gridCol w="1671695">
                  <a:extLst>
                    <a:ext uri="{9D8B030D-6E8A-4147-A177-3AD203B41FA5}">
                      <a16:colId xmlns:a16="http://schemas.microsoft.com/office/drawing/2014/main" val="20004"/>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200" b="1" u="none" strike="noStrike" kern="1200" cap="none" normalizeH="0" baseline="0" dirty="0">
                        <a:ln>
                          <a:noFill/>
                        </a:ln>
                        <a:solidFill>
                          <a:schemeClr val="bg1"/>
                        </a:solidFill>
                        <a:effectLst/>
                        <a:latin typeface="Calisto MT" pitchFamily="18" charset="0"/>
                        <a:ea typeface="+mn-ea"/>
                        <a:cs typeface="+mn-cs"/>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200" u="none" strike="noStrike" kern="1200" cap="none" normalizeH="0" baseline="0" dirty="0">
                        <a:ln>
                          <a:noFill/>
                        </a:ln>
                        <a:solidFill>
                          <a:schemeClr val="bg1"/>
                        </a:solidFill>
                        <a:effectLst/>
                        <a:latin typeface="Calisto MT" pitchFamily="18" charset="0"/>
                        <a:ea typeface="+mn-ea"/>
                        <a:cs typeface="+mn-cs"/>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200" u="none" strike="noStrike" kern="1200" cap="none" normalizeH="0" baseline="0" dirty="0">
                        <a:ln>
                          <a:noFill/>
                        </a:ln>
                        <a:solidFill>
                          <a:schemeClr val="bg1"/>
                        </a:solidFill>
                        <a:effectLst/>
                        <a:latin typeface="Calisto MT" pitchFamily="18" charset="0"/>
                        <a:ea typeface="+mn-ea"/>
                        <a:cs typeface="+mn-cs"/>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200" u="none" strike="noStrike" kern="1200" cap="none" normalizeH="0" baseline="0" dirty="0">
                        <a:ln>
                          <a:noFill/>
                        </a:ln>
                        <a:solidFill>
                          <a:schemeClr val="bg1"/>
                        </a:solidFill>
                        <a:effectLst/>
                        <a:latin typeface="Calisto MT" pitchFamily="18" charset="0"/>
                        <a:ea typeface="+mn-ea"/>
                        <a:cs typeface="+mn-cs"/>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200" b="1" u="none" strike="noStrike" kern="1200" cap="none" normalizeH="0" baseline="0" dirty="0">
                        <a:ln>
                          <a:noFill/>
                        </a:ln>
                        <a:solidFill>
                          <a:schemeClr val="bg1"/>
                        </a:solidFill>
                        <a:effectLst/>
                        <a:latin typeface="Calisto MT" pitchFamily="18" charset="0"/>
                        <a:ea typeface="+mn-ea"/>
                        <a:cs typeface="+mn-cs"/>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4" name="Rectangle 3"/>
          <p:cNvSpPr/>
          <p:nvPr/>
        </p:nvSpPr>
        <p:spPr>
          <a:xfrm>
            <a:off x="262157" y="515923"/>
            <a:ext cx="8309295" cy="553998"/>
          </a:xfrm>
          <a:prstGeom prst="rect">
            <a:avLst/>
          </a:prstGeom>
        </p:spPr>
        <p:txBody>
          <a:bodyPr wrap="square">
            <a:spAutoFit/>
          </a:bodyPr>
          <a:lstStyle/>
          <a:p>
            <a:pPr algn="ctr">
              <a:spcBef>
                <a:spcPct val="50000"/>
              </a:spcBef>
              <a:spcAft>
                <a:spcPts val="100"/>
              </a:spcAft>
              <a:buClr>
                <a:srgbClr val="4D4D4D"/>
              </a:buClr>
              <a:defRPr/>
            </a:pPr>
            <a:r>
              <a:rPr lang="en-US" sz="3000" b="1" dirty="0" err="1"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Surency</a:t>
            </a: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 </a:t>
            </a:r>
            <a:r>
              <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Vision</a:t>
            </a:r>
          </a:p>
        </p:txBody>
      </p:sp>
      <p:sp>
        <p:nvSpPr>
          <p:cNvPr id="5" name="TextBox 4"/>
          <p:cNvSpPr txBox="1"/>
          <p:nvPr/>
        </p:nvSpPr>
        <p:spPr>
          <a:xfrm>
            <a:off x="503339" y="1223809"/>
            <a:ext cx="7273255" cy="400110"/>
          </a:xfrm>
          <a:prstGeom prst="rect">
            <a:avLst/>
          </a:prstGeom>
          <a:noFill/>
        </p:spPr>
        <p:txBody>
          <a:bodyPr wrap="square" rtlCol="0">
            <a:spAutoFit/>
          </a:bodyPr>
          <a:lstStyle/>
          <a:p>
            <a:r>
              <a:rPr lang="en-US" dirty="0" smtClean="0">
                <a:solidFill>
                  <a:schemeClr val="bg1"/>
                </a:solidFill>
              </a:rPr>
              <a:t>				</a:t>
            </a:r>
            <a:r>
              <a:rPr lang="en-US" sz="2000" u="sng" dirty="0" smtClean="0">
                <a:solidFill>
                  <a:schemeClr val="bg1"/>
                </a:solidFill>
              </a:rPr>
              <a:t>Base Plan</a:t>
            </a:r>
            <a:r>
              <a:rPr lang="en-US" sz="2000" dirty="0" smtClean="0">
                <a:solidFill>
                  <a:schemeClr val="bg1"/>
                </a:solidFill>
              </a:rPr>
              <a:t>					</a:t>
            </a:r>
            <a:r>
              <a:rPr lang="en-US" sz="2000" u="sng" dirty="0" smtClean="0">
                <a:solidFill>
                  <a:schemeClr val="bg1"/>
                </a:solidFill>
              </a:rPr>
              <a:t>Buy Up Plan</a:t>
            </a:r>
            <a:endParaRPr lang="en-US" sz="2000" u="sng" dirty="0">
              <a:solidFill>
                <a:schemeClr val="bg1"/>
              </a:solidFill>
            </a:endParaRPr>
          </a:p>
        </p:txBody>
      </p:sp>
      <p:sp>
        <p:nvSpPr>
          <p:cNvPr id="6" name="TextBox 5"/>
          <p:cNvSpPr txBox="1"/>
          <p:nvPr/>
        </p:nvSpPr>
        <p:spPr>
          <a:xfrm>
            <a:off x="111503" y="1593141"/>
            <a:ext cx="8610601" cy="3970318"/>
          </a:xfrm>
          <a:prstGeom prst="rect">
            <a:avLst/>
          </a:prstGeom>
          <a:no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Lenses and/or Frames</a:t>
            </a: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Lenses:</a:t>
            </a:r>
          </a:p>
          <a:p>
            <a:r>
              <a:rPr lang="en-US" dirty="0" smtClean="0">
                <a:solidFill>
                  <a:schemeClr val="bg1"/>
                </a:solidFill>
                <a:latin typeface="Arial" panose="020B0604020202020204" pitchFamily="34" charset="0"/>
                <a:cs typeface="Arial" panose="020B0604020202020204" pitchFamily="34" charset="0"/>
              </a:rPr>
              <a:t>Single				Covered 100% after copay		Covered 100% after copay</a:t>
            </a: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Bifocal				Covered 100% after copay		Covered 100% after copay</a:t>
            </a:r>
          </a:p>
          <a:p>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Trifocal				Covered 100% after copay		Covered 100% after copay</a:t>
            </a: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Frames				$130 allowance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$150 allowance </a:t>
            </a:r>
          </a:p>
          <a:p>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On both plans, frames and contacts can be used in the same year.</a:t>
            </a:r>
          </a:p>
          <a:p>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16293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Monthly Vision Contributions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55649350"/>
              </p:ext>
            </p:extLst>
          </p:nvPr>
        </p:nvGraphicFramePr>
        <p:xfrm>
          <a:off x="2788202" y="1563623"/>
          <a:ext cx="3420573" cy="3248044"/>
        </p:xfrm>
        <a:graphic>
          <a:graphicData uri="http://schemas.openxmlformats.org/drawingml/2006/table">
            <a:tbl>
              <a:tblPr/>
              <a:tblGrid>
                <a:gridCol w="1117613">
                  <a:extLst>
                    <a:ext uri="{9D8B030D-6E8A-4147-A177-3AD203B41FA5}">
                      <a16:colId xmlns:a16="http://schemas.microsoft.com/office/drawing/2014/main" val="20000"/>
                    </a:ext>
                  </a:extLst>
                </a:gridCol>
                <a:gridCol w="1151480">
                  <a:extLst>
                    <a:ext uri="{9D8B030D-6E8A-4147-A177-3AD203B41FA5}">
                      <a16:colId xmlns:a16="http://schemas.microsoft.com/office/drawing/2014/main" val="2544910106"/>
                    </a:ext>
                  </a:extLst>
                </a:gridCol>
                <a:gridCol w="1151480">
                  <a:extLst>
                    <a:ext uri="{9D8B030D-6E8A-4147-A177-3AD203B41FA5}">
                      <a16:colId xmlns:a16="http://schemas.microsoft.com/office/drawing/2014/main" val="319537848"/>
                    </a:ext>
                  </a:extLst>
                </a:gridCol>
              </a:tblGrid>
              <a:tr h="86155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kern="1400" dirty="0" smtClean="0">
                          <a:solidFill>
                            <a:srgbClr val="000000"/>
                          </a:solidFill>
                          <a:latin typeface="Arial"/>
                        </a:rPr>
                        <a:t> </a:t>
                      </a:r>
                      <a:r>
                        <a:rPr lang="en-US" sz="1400" b="1" kern="1400" dirty="0" smtClean="0">
                          <a:solidFill>
                            <a:srgbClr val="000000"/>
                          </a:solidFill>
                          <a:latin typeface="Arial"/>
                        </a:rPr>
                        <a:t>Monthly Employee Cost</a:t>
                      </a:r>
                      <a:endParaRPr lang="en-US" sz="1400" kern="1400" dirty="0" smtClean="0">
                        <a:solidFill>
                          <a:srgbClr val="000000"/>
                        </a:solidFill>
                        <a:latin typeface="Times New Roman"/>
                      </a:endParaRPr>
                    </a:p>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a:txBody>
                    <a:bodyPr/>
                    <a:lstStyle/>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tc>
                  <a:txBody>
                    <a:bodyPr/>
                    <a:lstStyle/>
                    <a:p>
                      <a:pPr marR="0" indent="0" algn="ctr" rtl="0">
                        <a:spcBef>
                          <a:spcPts val="0"/>
                        </a:spcBef>
                        <a:spcAft>
                          <a:spcPts val="0"/>
                        </a:spcAft>
                      </a:pPr>
                      <a:endParaRPr lang="en-US" sz="14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00"/>
                  </a:ext>
                </a:extLst>
              </a:tr>
              <a:tr h="321964">
                <a:tc>
                  <a:txBody>
                    <a:bodyPr/>
                    <a:lstStyle/>
                    <a:p>
                      <a:pPr marR="0" indent="0" algn="ctr" rtl="0">
                        <a:spcBef>
                          <a:spcPts val="0"/>
                        </a:spcBef>
                        <a:spcAft>
                          <a:spcPts val="0"/>
                        </a:spcAft>
                      </a:pP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a:txBody>
                    <a:bodyPr/>
                    <a:lstStyle/>
                    <a:p>
                      <a:pPr marR="0" indent="0" algn="ctr" rtl="0">
                        <a:spcBef>
                          <a:spcPts val="0"/>
                        </a:spcBef>
                        <a:spcAft>
                          <a:spcPts val="0"/>
                        </a:spcAft>
                      </a:pPr>
                      <a:r>
                        <a:rPr lang="en-US" sz="1400" kern="1400" dirty="0" smtClean="0">
                          <a:solidFill>
                            <a:srgbClr val="000000"/>
                          </a:solidFill>
                          <a:latin typeface="Times New Roman"/>
                        </a:rPr>
                        <a:t>Base Plan</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tc>
                  <a:txBody>
                    <a:bodyPr/>
                    <a:lstStyle/>
                    <a:p>
                      <a:pPr marR="0" indent="0" algn="ctr" rtl="0">
                        <a:spcBef>
                          <a:spcPts val="0"/>
                        </a:spcBef>
                        <a:spcAft>
                          <a:spcPts val="0"/>
                        </a:spcAft>
                      </a:pPr>
                      <a:r>
                        <a:rPr lang="en-US" sz="1400" kern="1400" dirty="0" smtClean="0">
                          <a:solidFill>
                            <a:srgbClr val="000000"/>
                          </a:solidFill>
                          <a:latin typeface="Times New Roman"/>
                        </a:rPr>
                        <a:t>Buy-Up</a:t>
                      </a:r>
                      <a:r>
                        <a:rPr lang="en-US" sz="1400" kern="1400" baseline="0" dirty="0" smtClean="0">
                          <a:solidFill>
                            <a:srgbClr val="000000"/>
                          </a:solidFill>
                          <a:latin typeface="Times New Roman"/>
                        </a:rPr>
                        <a:t> Plan</a:t>
                      </a:r>
                      <a:endParaRPr lang="en-US" sz="1400" kern="1400" dirty="0">
                        <a:solidFill>
                          <a:srgbClr val="000000"/>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chemeClr val="bg1">
                        <a:lumMod val="50000"/>
                      </a:schemeClr>
                    </a:solidFill>
                  </a:tcPr>
                </a:tc>
                <a:extLst>
                  <a:ext uri="{0D108BD9-81ED-4DB2-BD59-A6C34878D82A}">
                    <a16:rowId xmlns:a16="http://schemas.microsoft.com/office/drawing/2014/main" val="10001"/>
                  </a:ext>
                </a:extLst>
              </a:tr>
              <a:tr h="464787">
                <a:tc>
                  <a:txBody>
                    <a:bodyPr/>
                    <a:lstStyle/>
                    <a:p>
                      <a:pPr marR="0" indent="0" algn="l" rtl="0">
                        <a:spcBef>
                          <a:spcPts val="0"/>
                        </a:spcBef>
                        <a:spcAft>
                          <a:spcPts val="0"/>
                        </a:spcAft>
                      </a:pPr>
                      <a:r>
                        <a:rPr lang="en-US" sz="1400" b="1" kern="1400" dirty="0">
                          <a:solidFill>
                            <a:schemeClr val="tx1"/>
                          </a:solidFill>
                          <a:latin typeface="Arial"/>
                        </a:rPr>
                        <a:t>Employee Only</a:t>
                      </a:r>
                      <a:endParaRPr lang="en-US" sz="1600" kern="1400" dirty="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$4.36</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$6.23</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2"/>
                  </a:ext>
                </a:extLst>
              </a:tr>
              <a:tr h="464787">
                <a:tc>
                  <a:txBody>
                    <a:bodyPr/>
                    <a:lstStyle/>
                    <a:p>
                      <a:pPr marR="0" indent="0" algn="l" rtl="0">
                        <a:spcBef>
                          <a:spcPts val="0"/>
                        </a:spcBef>
                        <a:spcAft>
                          <a:spcPts val="0"/>
                        </a:spcAft>
                      </a:pPr>
                      <a:r>
                        <a:rPr lang="en-US" sz="1400" b="1" kern="1400">
                          <a:solidFill>
                            <a:schemeClr val="tx1"/>
                          </a:solidFill>
                          <a:latin typeface="Arial"/>
                        </a:rPr>
                        <a:t>Employee + Spouse</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$8.27</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$11.85</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3"/>
                  </a:ext>
                </a:extLst>
              </a:tr>
              <a:tr h="464787">
                <a:tc>
                  <a:txBody>
                    <a:bodyPr/>
                    <a:lstStyle/>
                    <a:p>
                      <a:pPr marR="0" indent="0" algn="l" rtl="0">
                        <a:spcBef>
                          <a:spcPts val="0"/>
                        </a:spcBef>
                        <a:spcAft>
                          <a:spcPts val="0"/>
                        </a:spcAft>
                      </a:pPr>
                      <a:r>
                        <a:rPr lang="en-US" sz="1400" b="1" kern="1400">
                          <a:solidFill>
                            <a:schemeClr val="tx1"/>
                          </a:solidFill>
                          <a:latin typeface="Arial"/>
                        </a:rPr>
                        <a:t>Employee + Child(ren)</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$8.71</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a:noFill/>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$12.47</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4"/>
                  </a:ext>
                </a:extLst>
              </a:tr>
              <a:tr h="464787">
                <a:tc>
                  <a:txBody>
                    <a:bodyPr/>
                    <a:lstStyle/>
                    <a:p>
                      <a:pPr marR="0" indent="0" algn="l" rtl="0">
                        <a:spcBef>
                          <a:spcPts val="0"/>
                        </a:spcBef>
                        <a:spcAft>
                          <a:spcPts val="0"/>
                        </a:spcAft>
                      </a:pPr>
                      <a:r>
                        <a:rPr lang="en-US" sz="1400" b="1" kern="1400">
                          <a:solidFill>
                            <a:schemeClr val="tx1"/>
                          </a:solidFill>
                          <a:latin typeface="Arial"/>
                        </a:rPr>
                        <a:t>Employee + Family</a:t>
                      </a:r>
                      <a:endParaRPr lang="en-US" sz="1600" kern="1400">
                        <a:solidFill>
                          <a:schemeClr val="tx1"/>
                        </a:solidFill>
                        <a:latin typeface="Times New Roman"/>
                      </a:endParaRPr>
                    </a:p>
                  </a:txBody>
                  <a:tcPr marL="36576" marR="36576" marT="36576" marB="36576">
                    <a:lnL w="9525" cap="flat" cmpd="sng" algn="ctr">
                      <a:solidFill>
                        <a:srgbClr val="FFFFFF"/>
                      </a:solidFill>
                      <a:prstDash val="solid"/>
                      <a:round/>
                      <a:headEnd type="none" w="med" len="med"/>
                      <a:tailEnd type="none" w="med" len="med"/>
                    </a:lnL>
                    <a:lnR>
                      <a:noFill/>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$12.80</a:t>
                      </a:r>
                      <a:endParaRPr lang="en-US" sz="1600" kern="1400" dirty="0">
                        <a:solidFill>
                          <a:srgbClr val="000000"/>
                        </a:solidFill>
                        <a:latin typeface="Times New Roman"/>
                      </a:endParaRPr>
                    </a:p>
                  </a:txBody>
                  <a:tcPr marL="36576" marR="36576" marT="36576" marB="36576">
                    <a:lnL>
                      <a:noFill/>
                    </a:lnL>
                    <a:lnR w="9525" cap="flat" cmpd="sng" algn="ctr">
                      <a:no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marR="0" indent="0" algn="ctr" rtl="0">
                        <a:spcBef>
                          <a:spcPts val="0"/>
                        </a:spcBef>
                        <a:spcAft>
                          <a:spcPts val="0"/>
                        </a:spcAft>
                      </a:pPr>
                      <a:r>
                        <a:rPr lang="en-US" sz="1600" kern="1400" dirty="0" smtClean="0">
                          <a:solidFill>
                            <a:srgbClr val="000000"/>
                          </a:solidFill>
                          <a:latin typeface="Times New Roman"/>
                        </a:rPr>
                        <a:t>$18.33</a:t>
                      </a:r>
                      <a:endParaRPr lang="en-US" sz="1600" kern="1400" dirty="0">
                        <a:solidFill>
                          <a:srgbClr val="000000"/>
                        </a:solidFill>
                        <a:latin typeface="Times New Roman"/>
                      </a:endParaRPr>
                    </a:p>
                  </a:txBody>
                  <a:tcPr marL="36576" marR="36576" marT="36576" marB="36576">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5382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072" y="678739"/>
            <a:ext cx="8744607" cy="5537413"/>
          </a:xfrm>
          <a:prstGeom prst="rect">
            <a:avLst/>
          </a:prstGeom>
        </p:spPr>
        <p:txBody>
          <a:bodyPr wrap="square">
            <a:spAutoFit/>
          </a:bodyPr>
          <a:lstStyle/>
          <a:p>
            <a:pPr>
              <a:spcBef>
                <a:spcPct val="50000"/>
              </a:spcBef>
              <a:spcAft>
                <a:spcPts val="100"/>
              </a:spcAft>
              <a:buClr>
                <a:schemeClr val="accent4">
                  <a:lumMod val="50000"/>
                </a:schemeClr>
              </a:buClr>
              <a:defRPr/>
            </a:pPr>
            <a:r>
              <a:rPr lang="en-US" sz="2400" b="1" dirty="0" smtClean="0">
                <a:solidFill>
                  <a:schemeClr val="bg1"/>
                </a:solidFill>
                <a:latin typeface="Arial" panose="020B0604020202020204" pitchFamily="34" charset="0"/>
                <a:cs typeface="Arial" panose="020B0604020202020204" pitchFamily="34" charset="0"/>
              </a:rPr>
              <a:t>FSA Accounts will continue to be managed by McGriff Insurance Services (formerly SHDR).</a:t>
            </a:r>
          </a:p>
          <a:p>
            <a:pPr>
              <a:spcBef>
                <a:spcPct val="50000"/>
              </a:spcBef>
              <a:spcAft>
                <a:spcPts val="100"/>
              </a:spcAft>
              <a:buClr>
                <a:schemeClr val="accent4">
                  <a:lumMod val="50000"/>
                </a:schemeClr>
              </a:buClr>
              <a:defRPr/>
            </a:pPr>
            <a:r>
              <a:rPr lang="en-US" sz="2400" b="1" dirty="0" smtClean="0">
                <a:solidFill>
                  <a:schemeClr val="bg1"/>
                </a:solidFill>
                <a:latin typeface="Arial" panose="020B0604020202020204" pitchFamily="34" charset="0"/>
                <a:cs typeface="Arial" panose="020B0604020202020204" pitchFamily="34" charset="0"/>
              </a:rPr>
              <a:t>Dependent </a:t>
            </a:r>
            <a:r>
              <a:rPr lang="en-US" sz="2400" b="1" dirty="0">
                <a:solidFill>
                  <a:schemeClr val="bg1"/>
                </a:solidFill>
                <a:latin typeface="Arial" panose="020B0604020202020204" pitchFamily="34" charset="0"/>
                <a:cs typeface="Arial" panose="020B0604020202020204" pitchFamily="34" charset="0"/>
              </a:rPr>
              <a:t>Care Reimbursement Account</a:t>
            </a:r>
          </a:p>
          <a:p>
            <a:pPr marL="231775" indent="-231775">
              <a:spcBef>
                <a:spcPct val="50000"/>
              </a:spcBef>
              <a:spcAft>
                <a:spcPts val="100"/>
              </a:spcAft>
              <a:buClr>
                <a:schemeClr val="bg1"/>
              </a:buClr>
              <a:buSzPct val="90000"/>
              <a:buFont typeface="Arial" pitchFamily="34" charset="0"/>
              <a:buChar char="•"/>
              <a:defRPr/>
            </a:pPr>
            <a:r>
              <a:rPr lang="en-US" sz="2400" dirty="0">
                <a:solidFill>
                  <a:schemeClr val="bg1"/>
                </a:solidFill>
                <a:latin typeface="Arial" panose="020B0604020202020204" pitchFamily="34" charset="0"/>
                <a:cs typeface="Arial" panose="020B0604020202020204" pitchFamily="34" charset="0"/>
              </a:rPr>
              <a:t>$5,000 limit</a:t>
            </a:r>
          </a:p>
          <a:p>
            <a:pPr>
              <a:spcBef>
                <a:spcPct val="50000"/>
              </a:spcBef>
              <a:spcAft>
                <a:spcPts val="100"/>
              </a:spcAft>
              <a:buClr>
                <a:schemeClr val="accent4">
                  <a:lumMod val="50000"/>
                </a:schemeClr>
              </a:buClr>
              <a:buSzPct val="90000"/>
              <a:defRPr/>
            </a:pPr>
            <a:r>
              <a:rPr lang="en-US" sz="2400" b="1" dirty="0">
                <a:solidFill>
                  <a:schemeClr val="bg1"/>
                </a:solidFill>
                <a:latin typeface="Arial" panose="020B0604020202020204" pitchFamily="34" charset="0"/>
                <a:cs typeface="Arial" panose="020B0604020202020204" pitchFamily="34" charset="0"/>
              </a:rPr>
              <a:t>Medical Reimbursement Account</a:t>
            </a:r>
          </a:p>
          <a:p>
            <a:pPr>
              <a:spcBef>
                <a:spcPct val="50000"/>
              </a:spcBef>
              <a:spcAft>
                <a:spcPts val="100"/>
              </a:spcAft>
              <a:buClr>
                <a:schemeClr val="bg1"/>
              </a:buClr>
              <a:buSzPct val="90000"/>
              <a:defRPr/>
            </a:pPr>
            <a:r>
              <a:rPr lang="en-US" sz="2400" dirty="0">
                <a:solidFill>
                  <a:schemeClr val="bg1"/>
                </a:solidFill>
                <a:latin typeface="Arial" panose="020B0604020202020204" pitchFamily="34" charset="0"/>
                <a:cs typeface="Arial" panose="020B0604020202020204" pitchFamily="34" charset="0"/>
              </a:rPr>
              <a:t>Allocate pre-tax dollars to pay out-of-pocket unreimbursed medical, dental, and vision expenses.</a:t>
            </a:r>
          </a:p>
          <a:p>
            <a:pPr marL="231775" indent="-231775">
              <a:spcBef>
                <a:spcPct val="50000"/>
              </a:spcBef>
              <a:spcAft>
                <a:spcPts val="100"/>
              </a:spcAft>
              <a:buClr>
                <a:schemeClr val="bg1"/>
              </a:buClr>
              <a:buSzPct val="90000"/>
              <a:buFont typeface="Arial" pitchFamily="34" charset="0"/>
              <a:buChar char="•"/>
              <a:defRPr/>
            </a:pPr>
            <a:r>
              <a:rPr lang="en-US" sz="2400" dirty="0">
                <a:solidFill>
                  <a:schemeClr val="bg1"/>
                </a:solidFill>
                <a:latin typeface="Arial" panose="020B0604020202020204" pitchFamily="34" charset="0"/>
                <a:cs typeface="Arial" panose="020B0604020202020204" pitchFamily="34" charset="0"/>
              </a:rPr>
              <a:t>$</a:t>
            </a:r>
            <a:r>
              <a:rPr lang="en-US" sz="2400" dirty="0" smtClean="0">
                <a:solidFill>
                  <a:schemeClr val="bg1"/>
                </a:solidFill>
                <a:latin typeface="Arial" panose="020B0604020202020204" pitchFamily="34" charset="0"/>
                <a:cs typeface="Arial" panose="020B0604020202020204" pitchFamily="34" charset="0"/>
              </a:rPr>
              <a:t>2,750 </a:t>
            </a:r>
            <a:r>
              <a:rPr lang="en-US" sz="2400" dirty="0">
                <a:solidFill>
                  <a:schemeClr val="bg1"/>
                </a:solidFill>
                <a:latin typeface="Arial" panose="020B0604020202020204" pitchFamily="34" charset="0"/>
                <a:cs typeface="Arial" panose="020B0604020202020204" pitchFamily="34" charset="0"/>
              </a:rPr>
              <a:t>limit with a $500 rollover allowance</a:t>
            </a:r>
          </a:p>
          <a:p>
            <a:pPr>
              <a:spcBef>
                <a:spcPct val="50000"/>
              </a:spcBef>
              <a:spcAft>
                <a:spcPts val="100"/>
              </a:spcAft>
              <a:buClr>
                <a:schemeClr val="bg1"/>
              </a:buClr>
              <a:buSzPct val="90000"/>
              <a:defRPr/>
            </a:pPr>
            <a:r>
              <a:rPr lang="en-US" sz="2400" dirty="0">
                <a:solidFill>
                  <a:schemeClr val="bg1"/>
                </a:solidFill>
                <a:latin typeface="Arial" panose="020B0604020202020204" pitchFamily="34" charset="0"/>
                <a:cs typeface="Arial" panose="020B0604020202020204" pitchFamily="34" charset="0"/>
              </a:rPr>
              <a:t>     (the rollover will “roll” </a:t>
            </a:r>
            <a:r>
              <a:rPr lang="en-US" sz="2400" dirty="0" smtClean="0">
                <a:solidFill>
                  <a:schemeClr val="bg1"/>
                </a:solidFill>
                <a:latin typeface="Arial" panose="020B0604020202020204" pitchFamily="34" charset="0"/>
                <a:cs typeface="Arial" panose="020B0604020202020204" pitchFamily="34" charset="0"/>
              </a:rPr>
              <a:t>in July)</a:t>
            </a:r>
            <a:endParaRPr lang="en-US" sz="2400" dirty="0">
              <a:solidFill>
                <a:schemeClr val="bg1"/>
              </a:solidFill>
              <a:latin typeface="Arial" panose="020B0604020202020204" pitchFamily="34" charset="0"/>
              <a:cs typeface="Arial" panose="020B0604020202020204" pitchFamily="34" charset="0"/>
            </a:endParaRPr>
          </a:p>
          <a:p>
            <a:pPr marL="342900" indent="-342900">
              <a:spcBef>
                <a:spcPct val="50000"/>
              </a:spcBef>
              <a:spcAft>
                <a:spcPts val="100"/>
              </a:spcAft>
              <a:buClr>
                <a:schemeClr val="bg1"/>
              </a:buClr>
              <a:buSzPct val="90000"/>
              <a:buFont typeface="Arial" panose="020B0604020202020204" pitchFamily="34" charset="0"/>
              <a:buChar char="•"/>
              <a:defRPr/>
            </a:pPr>
            <a:r>
              <a:rPr lang="en-US" sz="2400" dirty="0">
                <a:solidFill>
                  <a:schemeClr val="bg1"/>
                </a:solidFill>
                <a:latin typeface="Arial" panose="020B0604020202020204" pitchFamily="34" charset="0"/>
                <a:cs typeface="Arial" panose="020B0604020202020204" pitchFamily="34" charset="0"/>
              </a:rPr>
              <a:t>If you are currently enrolled you have until </a:t>
            </a:r>
            <a:r>
              <a:rPr lang="en-US" sz="2400" dirty="0" smtClean="0">
                <a:solidFill>
                  <a:schemeClr val="bg1"/>
                </a:solidFill>
                <a:latin typeface="Arial" panose="020B0604020202020204" pitchFamily="34" charset="0"/>
                <a:cs typeface="Arial" panose="020B0604020202020204" pitchFamily="34" charset="0"/>
              </a:rPr>
              <a:t>3/31/20 </a:t>
            </a:r>
            <a:r>
              <a:rPr lang="en-US" sz="2400" dirty="0">
                <a:solidFill>
                  <a:schemeClr val="bg1"/>
                </a:solidFill>
                <a:latin typeface="Arial" panose="020B0604020202020204" pitchFamily="34" charset="0"/>
                <a:cs typeface="Arial" panose="020B0604020202020204" pitchFamily="34" charset="0"/>
              </a:rPr>
              <a:t>to spend down your balance</a:t>
            </a:r>
            <a:r>
              <a:rPr lang="en-US" sz="2400" dirty="0">
                <a:solidFill>
                  <a:schemeClr val="bg1"/>
                </a:solidFill>
                <a:latin typeface="Calisto MT" pitchFamily="18" charset="0"/>
                <a:cs typeface="Georgia"/>
              </a:rPr>
              <a:t>. </a:t>
            </a:r>
          </a:p>
        </p:txBody>
      </p:sp>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Section 125 Cafeteria Plan- MIS</a:t>
            </a:r>
          </a:p>
        </p:txBody>
      </p:sp>
    </p:spTree>
    <p:extLst>
      <p:ext uri="{BB962C8B-B14F-4D97-AF65-F5344CB8AC3E}">
        <p14:creationId xmlns:p14="http://schemas.microsoft.com/office/powerpoint/2010/main" val="26498120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320675"/>
            <a:ext cx="8763000" cy="10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Section 125 Cafeteria Plan </a:t>
            </a:r>
          </a:p>
          <a:p>
            <a:pPr algn="ctr" eaLnBrk="1" fontAlgn="auto" hangingPunct="1">
              <a:spcBef>
                <a:spcPct val="50000"/>
              </a:spcBef>
              <a:spcAft>
                <a:spcPts val="100"/>
              </a:spcAft>
              <a:buClr>
                <a:srgbClr val="4D4D4D"/>
              </a:buClr>
              <a:defRPr/>
            </a:pPr>
            <a:r>
              <a:rPr lang="en-US" sz="2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 Limited Health Option</a:t>
            </a:r>
            <a:endParaRPr lang="en-US" sz="2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3" name="Rectangle 2"/>
          <p:cNvSpPr/>
          <p:nvPr/>
        </p:nvSpPr>
        <p:spPr>
          <a:xfrm>
            <a:off x="189185" y="1542875"/>
            <a:ext cx="8744607" cy="3639458"/>
          </a:xfrm>
          <a:prstGeom prst="rect">
            <a:avLst/>
          </a:prstGeom>
        </p:spPr>
        <p:txBody>
          <a:bodyPr wrap="square">
            <a:spAutoFit/>
          </a:bodyPr>
          <a:lstStyle/>
          <a:p>
            <a:pPr>
              <a:spcBef>
                <a:spcPct val="50000"/>
              </a:spcBef>
              <a:spcAft>
                <a:spcPts val="100"/>
              </a:spcAft>
              <a:buClr>
                <a:schemeClr val="bg1"/>
              </a:buClr>
              <a:buFont typeface="Arial" pitchFamily="34" charset="0"/>
              <a:buChar char="•"/>
              <a:defRPr/>
            </a:pPr>
            <a:r>
              <a:rPr lang="en-US" sz="2400" b="1" dirty="0" smtClean="0">
                <a:solidFill>
                  <a:schemeClr val="bg1"/>
                </a:solidFill>
                <a:latin typeface="Arial" panose="020B0604020202020204" pitchFamily="34" charset="0"/>
                <a:cs typeface="Arial" panose="020B0604020202020204" pitchFamily="34" charset="0"/>
              </a:rPr>
              <a:t>Employees enrolled in the Base Plan (CDHP/HSA) have the option of electing a Limited FSA</a:t>
            </a:r>
          </a:p>
          <a:p>
            <a:pPr>
              <a:spcBef>
                <a:spcPct val="50000"/>
              </a:spcBef>
              <a:spcAft>
                <a:spcPts val="100"/>
              </a:spcAft>
              <a:buClr>
                <a:schemeClr val="bg1"/>
              </a:buClr>
              <a:buFont typeface="Arial" pitchFamily="34" charset="0"/>
              <a:buChar char="•"/>
              <a:defRPr/>
            </a:pPr>
            <a:r>
              <a:rPr lang="en-US" sz="2400" b="1" dirty="0" smtClean="0">
                <a:solidFill>
                  <a:schemeClr val="bg1"/>
                </a:solidFill>
                <a:latin typeface="Arial" panose="020B0604020202020204" pitchFamily="34" charset="0"/>
                <a:cs typeface="Arial" panose="020B0604020202020204" pitchFamily="34" charset="0"/>
              </a:rPr>
              <a:t>Limited FSA Option can only be used for dental and vision expenses</a:t>
            </a:r>
          </a:p>
          <a:p>
            <a:pPr>
              <a:spcBef>
                <a:spcPct val="50000"/>
              </a:spcBef>
              <a:spcAft>
                <a:spcPts val="100"/>
              </a:spcAft>
              <a:buClr>
                <a:schemeClr val="bg1"/>
              </a:buClr>
              <a:buFont typeface="Arial" pitchFamily="34" charset="0"/>
              <a:buChar char="•"/>
              <a:defRPr/>
            </a:pPr>
            <a:r>
              <a:rPr lang="en-US" sz="2400" b="1" dirty="0" smtClean="0">
                <a:solidFill>
                  <a:schemeClr val="bg1"/>
                </a:solidFill>
                <a:latin typeface="Arial" panose="020B0604020202020204" pitchFamily="34" charset="0"/>
                <a:cs typeface="Arial" panose="020B0604020202020204" pitchFamily="34" charset="0"/>
              </a:rPr>
              <a:t>Medical expenses would need to be through the HSA Spending Account</a:t>
            </a:r>
          </a:p>
          <a:p>
            <a:pPr>
              <a:spcBef>
                <a:spcPct val="50000"/>
              </a:spcBef>
              <a:spcAft>
                <a:spcPts val="100"/>
              </a:spcAft>
              <a:buClr>
                <a:schemeClr val="bg1"/>
              </a:buClr>
              <a:buFont typeface="Arial" pitchFamily="34" charset="0"/>
              <a:buChar char="•"/>
              <a:defRPr/>
            </a:pPr>
            <a:r>
              <a:rPr lang="en-US" sz="2400" b="1" dirty="0" smtClean="0">
                <a:solidFill>
                  <a:schemeClr val="bg1"/>
                </a:solidFill>
                <a:latin typeface="Arial" panose="020B0604020202020204" pitchFamily="34" charset="0"/>
                <a:cs typeface="Arial" panose="020B0604020202020204" pitchFamily="34" charset="0"/>
              </a:rPr>
              <a:t>You are not allowed to have a full purpose Health FSA and an HSA Account per the IRS regulations</a:t>
            </a:r>
            <a:endParaRPr lang="en-US" sz="2400"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54097"/>
          </a:xfrm>
        </p:spPr>
        <p:txBody>
          <a:bodyPr>
            <a:normAutofit fontScale="85000" lnSpcReduction="20000"/>
          </a:bodyPr>
          <a:lstStyle/>
          <a:p>
            <a:pPr>
              <a:buClr>
                <a:srgbClr val="FFA41D"/>
              </a:buClr>
            </a:pPr>
            <a:r>
              <a:rPr lang="en-US" sz="2800" dirty="0"/>
              <a:t>TWU communicated to employees during Open Enrollment </a:t>
            </a:r>
            <a:r>
              <a:rPr lang="en-US" sz="2800" dirty="0" smtClean="0"/>
              <a:t>2019 </a:t>
            </a:r>
            <a:r>
              <a:rPr lang="en-US" sz="2800" dirty="0"/>
              <a:t>that </a:t>
            </a:r>
            <a:r>
              <a:rPr lang="en-US" sz="2800" dirty="0" smtClean="0"/>
              <a:t>the group </a:t>
            </a:r>
            <a:r>
              <a:rPr lang="en-US" sz="2800" dirty="0"/>
              <a:t>would be switching </a:t>
            </a:r>
            <a:r>
              <a:rPr lang="en-US" sz="2800" dirty="0" smtClean="0"/>
              <a:t>from:</a:t>
            </a:r>
          </a:p>
          <a:p>
            <a:pPr>
              <a:buClr>
                <a:srgbClr val="FFA41D"/>
              </a:buClr>
            </a:pPr>
            <a:endParaRPr lang="en-US" sz="2800" b="1" u="sng" dirty="0"/>
          </a:p>
          <a:p>
            <a:pPr lvl="1">
              <a:buClr>
                <a:srgbClr val="FFA41D"/>
              </a:buClr>
            </a:pPr>
            <a:r>
              <a:rPr lang="en-US" sz="2800" b="1" u="sng" dirty="0" smtClean="0"/>
              <a:t>Calendar </a:t>
            </a:r>
            <a:r>
              <a:rPr lang="en-US" sz="2800" b="1" u="sng" dirty="0"/>
              <a:t>Year </a:t>
            </a:r>
            <a:r>
              <a:rPr lang="en-US" sz="2800" b="1" dirty="0"/>
              <a:t> (</a:t>
            </a:r>
            <a:r>
              <a:rPr lang="en-US" sz="2800" b="1" dirty="0" smtClean="0"/>
              <a:t>1/1/2019-12/31/2019) </a:t>
            </a:r>
            <a:r>
              <a:rPr lang="en-US" sz="2800" dirty="0"/>
              <a:t>Deductible/Coinsurance accumulator </a:t>
            </a:r>
            <a:r>
              <a:rPr lang="en-US" sz="2800" b="1" dirty="0"/>
              <a:t>to a</a:t>
            </a:r>
            <a:r>
              <a:rPr lang="en-US" sz="2800" dirty="0"/>
              <a:t> </a:t>
            </a:r>
            <a:endParaRPr lang="en-US" sz="2800" dirty="0" smtClean="0"/>
          </a:p>
          <a:p>
            <a:pPr lvl="1">
              <a:buClr>
                <a:srgbClr val="FFA41D"/>
              </a:buClr>
            </a:pPr>
            <a:r>
              <a:rPr lang="en-US" sz="2800" b="1" u="sng" dirty="0" smtClean="0"/>
              <a:t>Plan </a:t>
            </a:r>
            <a:r>
              <a:rPr lang="en-US" sz="2800" b="1" u="sng" dirty="0"/>
              <a:t>Year </a:t>
            </a:r>
            <a:r>
              <a:rPr lang="en-US" sz="2800" b="1" dirty="0"/>
              <a:t>(4/1/2019 – 3/31/2020) </a:t>
            </a:r>
            <a:r>
              <a:rPr lang="en-US" sz="2800" dirty="0"/>
              <a:t>Deductible/Coinsurance accumulator for plan members  </a:t>
            </a:r>
          </a:p>
          <a:p>
            <a:pPr>
              <a:lnSpc>
                <a:spcPct val="150000"/>
              </a:lnSpc>
              <a:buClr>
                <a:srgbClr val="FFA41D"/>
              </a:buClr>
            </a:pPr>
            <a:r>
              <a:rPr lang="en-US" sz="2800" dirty="0"/>
              <a:t>BCBS had agreed to “Deductible/Coinsurance” credit for 1/1/2019-3/31/2019 to roll into the new Plan Year </a:t>
            </a:r>
            <a:r>
              <a:rPr lang="en-US" sz="2800" dirty="0" smtClean="0"/>
              <a:t>accumulators.</a:t>
            </a:r>
            <a:endParaRPr lang="en-US" sz="2800" dirty="0"/>
          </a:p>
          <a:p>
            <a:pPr marL="0" indent="0">
              <a:lnSpc>
                <a:spcPct val="150000"/>
              </a:lnSpc>
              <a:buClr>
                <a:srgbClr val="FFA41D"/>
              </a:buClr>
              <a:buNone/>
            </a:pPr>
            <a:r>
              <a:rPr lang="en-US" dirty="0" smtClean="0"/>
              <a:t> </a:t>
            </a:r>
            <a:endParaRPr lang="en-US" dirty="0"/>
          </a:p>
          <a:p>
            <a:pPr marL="457200" lvl="1" indent="0">
              <a:buNone/>
            </a:pPr>
            <a:endParaRPr lang="en-US" dirty="0" smtClean="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a:t>
            </a:r>
            <a:endParaRPr lang="en-US" dirty="0"/>
          </a:p>
        </p:txBody>
      </p:sp>
    </p:spTree>
    <p:extLst>
      <p:ext uri="{BB962C8B-B14F-4D97-AF65-F5344CB8AC3E}">
        <p14:creationId xmlns:p14="http://schemas.microsoft.com/office/powerpoint/2010/main" val="3634162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336331" y="1148270"/>
            <a:ext cx="8544910" cy="4726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eaLnBrk="1" fontAlgn="auto" hangingPunct="1">
              <a:spcBef>
                <a:spcPts val="900"/>
              </a:spcBef>
              <a:spcAft>
                <a:spcPts val="0"/>
              </a:spcAft>
              <a:buClr>
                <a:schemeClr val="accent4">
                  <a:lumMod val="50000"/>
                </a:schemeClr>
              </a:buClr>
              <a:defRPr/>
            </a:pPr>
            <a:r>
              <a:rPr lang="en-US" sz="2400" b="1" dirty="0">
                <a:solidFill>
                  <a:schemeClr val="bg1"/>
                </a:solidFill>
                <a:latin typeface="Arial" panose="020B0604020202020204" pitchFamily="34" charset="0"/>
                <a:cs typeface="Arial" panose="020B0604020202020204" pitchFamily="34" charset="0"/>
              </a:rPr>
              <a:t>Debit Card</a:t>
            </a:r>
          </a:p>
          <a:p>
            <a:pPr marL="231775" indent="-231775" eaLnBrk="1" fontAlgn="auto" hangingPunct="1">
              <a:spcBef>
                <a:spcPts val="900"/>
              </a:spcBef>
              <a:spcAft>
                <a:spcPts val="0"/>
              </a:spcAft>
              <a:buClr>
                <a:schemeClr val="bg1"/>
              </a:buClr>
              <a:buSzPct val="90000"/>
              <a:buFont typeface="Arial" pitchFamily="34" charset="0"/>
              <a:buChar char="•"/>
              <a:defRPr/>
            </a:pPr>
            <a:r>
              <a:rPr lang="en-US" sz="2400" dirty="0">
                <a:solidFill>
                  <a:schemeClr val="bg1"/>
                </a:solidFill>
                <a:latin typeface="Arial" panose="020B0604020202020204" pitchFamily="34" charset="0"/>
                <a:cs typeface="Arial" panose="020B0604020202020204" pitchFamily="34" charset="0"/>
              </a:rPr>
              <a:t>A </a:t>
            </a:r>
            <a:r>
              <a:rPr lang="en-US" sz="2400" b="1" dirty="0">
                <a:solidFill>
                  <a:schemeClr val="bg1"/>
                </a:solidFill>
                <a:latin typeface="Arial" panose="020B0604020202020204" pitchFamily="34" charset="0"/>
                <a:cs typeface="Arial" panose="020B0604020202020204" pitchFamily="34" charset="0"/>
              </a:rPr>
              <a:t>“flex medical” </a:t>
            </a:r>
            <a:r>
              <a:rPr lang="en-US" sz="2400" dirty="0">
                <a:solidFill>
                  <a:schemeClr val="bg1"/>
                </a:solidFill>
                <a:latin typeface="Arial" panose="020B0604020202020204" pitchFamily="34" charset="0"/>
                <a:cs typeface="Arial" panose="020B0604020202020204" pitchFamily="34" charset="0"/>
              </a:rPr>
              <a:t>debit card is provided to you for your out of pocket medical, dental &amp; vision expenses</a:t>
            </a:r>
          </a:p>
          <a:p>
            <a:pPr marL="231775" indent="-231775" eaLnBrk="1" fontAlgn="auto" hangingPunct="1">
              <a:spcBef>
                <a:spcPts val="900"/>
              </a:spcBef>
              <a:spcAft>
                <a:spcPts val="0"/>
              </a:spcAft>
              <a:buClr>
                <a:schemeClr val="bg1"/>
              </a:buClr>
              <a:buSzPct val="90000"/>
              <a:buFont typeface="Arial" pitchFamily="34" charset="0"/>
              <a:buChar char="•"/>
              <a:defRPr/>
            </a:pPr>
            <a:r>
              <a:rPr lang="en-US" sz="2400" dirty="0" smtClean="0">
                <a:solidFill>
                  <a:schemeClr val="bg1"/>
                </a:solidFill>
                <a:latin typeface="Arial" panose="020B0604020202020204" pitchFamily="34" charset="0"/>
                <a:cs typeface="Arial" panose="020B0604020202020204" pitchFamily="34" charset="0"/>
              </a:rPr>
              <a:t>You will continue to utilize the same SHDR (MIS) card for the medical spending account for 4/1/20</a:t>
            </a:r>
          </a:p>
          <a:p>
            <a:pPr marL="285750" indent="-285750" eaLnBrk="1" fontAlgn="auto" hangingPunct="1">
              <a:spcBef>
                <a:spcPts val="900"/>
              </a:spcBef>
              <a:spcAft>
                <a:spcPts val="0"/>
              </a:spcAft>
              <a:buClr>
                <a:schemeClr val="bg1"/>
              </a:buClr>
              <a:buSzPct val="90000"/>
              <a:buFont typeface="Arial" panose="020B0604020202020204" pitchFamily="34" charset="0"/>
              <a:buChar char="•"/>
              <a:defRPr/>
            </a:pPr>
            <a:r>
              <a:rPr lang="en-US" sz="2400" dirty="0">
                <a:solidFill>
                  <a:schemeClr val="bg1"/>
                </a:solidFill>
                <a:latin typeface="Arial" panose="020B0604020202020204" pitchFamily="34" charset="0"/>
                <a:cs typeface="Arial" panose="020B0604020202020204" pitchFamily="34" charset="0"/>
              </a:rPr>
              <a:t>You may need to substantiate your swipes per IRS regulations</a:t>
            </a:r>
          </a:p>
          <a:p>
            <a:pPr marL="231775" indent="-231775" eaLnBrk="1" fontAlgn="auto" hangingPunct="1">
              <a:spcBef>
                <a:spcPts val="900"/>
              </a:spcBef>
              <a:spcAft>
                <a:spcPts val="0"/>
              </a:spcAft>
              <a:buClr>
                <a:schemeClr val="bg1"/>
              </a:buClr>
              <a:buSzPct val="90000"/>
              <a:buFont typeface="Arial" pitchFamily="34" charset="0"/>
              <a:buChar char="•"/>
              <a:defRPr/>
            </a:pPr>
            <a:r>
              <a:rPr lang="en-US" sz="2400" dirty="0" smtClean="0">
                <a:solidFill>
                  <a:schemeClr val="bg1"/>
                </a:solidFill>
                <a:latin typeface="Arial" panose="020B0604020202020204" pitchFamily="34" charset="0"/>
                <a:cs typeface="Arial" panose="020B0604020202020204" pitchFamily="34" charset="0"/>
              </a:rPr>
              <a:t> Failure </a:t>
            </a:r>
            <a:r>
              <a:rPr lang="en-US" sz="2400" dirty="0">
                <a:solidFill>
                  <a:schemeClr val="bg1"/>
                </a:solidFill>
                <a:latin typeface="Arial" panose="020B0604020202020204" pitchFamily="34" charset="0"/>
                <a:cs typeface="Arial" panose="020B0604020202020204" pitchFamily="34" charset="0"/>
              </a:rPr>
              <a:t>to substantiate within 60 days may result in suspension of your card</a:t>
            </a:r>
          </a:p>
          <a:p>
            <a:pPr marL="231775" indent="-231775" eaLnBrk="1" fontAlgn="auto" hangingPunct="1">
              <a:spcBef>
                <a:spcPts val="900"/>
              </a:spcBef>
              <a:spcAft>
                <a:spcPts val="0"/>
              </a:spcAft>
              <a:buClr>
                <a:schemeClr val="bg1"/>
              </a:buClr>
              <a:buSzPct val="90000"/>
              <a:buFont typeface="Arial" pitchFamily="34" charset="0"/>
              <a:buChar char="•"/>
              <a:defRPr/>
            </a:pPr>
            <a:r>
              <a:rPr lang="en-US" sz="2400" dirty="0" smtClean="0">
                <a:solidFill>
                  <a:schemeClr val="bg1"/>
                </a:solidFill>
                <a:latin typeface="Arial" panose="020B0604020202020204" pitchFamily="34" charset="0"/>
                <a:cs typeface="Arial" panose="020B0604020202020204" pitchFamily="34" charset="0"/>
              </a:rPr>
              <a:t> You </a:t>
            </a:r>
            <a:r>
              <a:rPr lang="en-US" sz="2400" dirty="0">
                <a:solidFill>
                  <a:schemeClr val="bg1"/>
                </a:solidFill>
                <a:latin typeface="Arial" panose="020B0604020202020204" pitchFamily="34" charset="0"/>
                <a:cs typeface="Arial" panose="020B0604020202020204" pitchFamily="34" charset="0"/>
              </a:rPr>
              <a:t>cannot use the card for OTC </a:t>
            </a:r>
            <a:r>
              <a:rPr lang="en-US" sz="2400" dirty="0" smtClean="0">
                <a:solidFill>
                  <a:schemeClr val="bg1"/>
                </a:solidFill>
                <a:latin typeface="Arial" panose="020B0604020202020204" pitchFamily="34" charset="0"/>
                <a:cs typeface="Arial" panose="020B0604020202020204" pitchFamily="34" charset="0"/>
              </a:rPr>
              <a:t>expenses.  A prescription is required for reimbursement.</a:t>
            </a:r>
            <a:endParaRPr lang="en-US" sz="2400" dirty="0">
              <a:solidFill>
                <a:schemeClr val="bg1"/>
              </a:solidFill>
              <a:latin typeface="Arial" panose="020B0604020202020204" pitchFamily="34" charset="0"/>
              <a:cs typeface="Arial" panose="020B0604020202020204" pitchFamily="34" charset="0"/>
            </a:endParaRPr>
          </a:p>
        </p:txBody>
      </p:sp>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Section 125 Cafeteria Plan</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197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560" y="710859"/>
            <a:ext cx="8338657" cy="553998"/>
          </a:xfrm>
          <a:prstGeom prst="rect">
            <a:avLst/>
          </a:prstGeom>
        </p:spPr>
        <p:txBody>
          <a:bodyPr wrap="square">
            <a:spAutoFit/>
          </a:bodyPr>
          <a:lstStyle/>
          <a:p>
            <a:pPr algn="ctr">
              <a:spcBef>
                <a:spcPct val="50000"/>
              </a:spcBef>
              <a:spcAft>
                <a:spcPts val="100"/>
              </a:spcAft>
              <a:buClr>
                <a:srgbClr val="4D4D4D"/>
              </a:buClr>
              <a:defRPr/>
            </a:pPr>
            <a:r>
              <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Section 125 Cafeteria Plan</a:t>
            </a:r>
          </a:p>
        </p:txBody>
      </p:sp>
      <p:sp>
        <p:nvSpPr>
          <p:cNvPr id="3" name="TextBox 2"/>
          <p:cNvSpPr txBox="1"/>
          <p:nvPr/>
        </p:nvSpPr>
        <p:spPr>
          <a:xfrm>
            <a:off x="629174" y="1619075"/>
            <a:ext cx="8229600" cy="1938992"/>
          </a:xfrm>
          <a:prstGeom prst="rect">
            <a:avLst/>
          </a:prstGeom>
          <a:noFill/>
        </p:spPr>
        <p:txBody>
          <a:bodyPr wrap="square" rtlCol="0">
            <a:spAutoFit/>
          </a:bodyPr>
          <a:lstStyle/>
          <a:p>
            <a:r>
              <a:rPr lang="en-US" sz="2400" dirty="0" smtClean="0">
                <a:solidFill>
                  <a:schemeClr val="bg1"/>
                </a:solidFill>
                <a:latin typeface="Arial" panose="020B0604020202020204" pitchFamily="34" charset="0"/>
                <a:cs typeface="Arial" panose="020B0604020202020204" pitchFamily="34" charset="0"/>
              </a:rPr>
              <a:t>Important Reminder: Enrollment in the dependent 								       care and/or health reimbursement                     					</a:t>
            </a:r>
            <a:r>
              <a:rPr lang="en-US" sz="2400" dirty="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 accounts does not roll over </a:t>
            </a:r>
          </a:p>
          <a:p>
            <a:endParaRPr lang="en-US" sz="2400" dirty="0">
              <a:solidFill>
                <a:schemeClr val="bg1"/>
              </a:solidFill>
              <a:latin typeface="Arial" panose="020B0604020202020204" pitchFamily="34" charset="0"/>
              <a:cs typeface="Arial" panose="020B0604020202020204" pitchFamily="34" charset="0"/>
            </a:endParaRPr>
          </a:p>
          <a:p>
            <a:r>
              <a:rPr lang="en-US" sz="2400" dirty="0" smtClean="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      You </a:t>
            </a:r>
            <a:r>
              <a:rPr lang="en-US" sz="2400" u="sng" dirty="0" smtClean="0">
                <a:solidFill>
                  <a:schemeClr val="bg1"/>
                </a:solidFill>
                <a:latin typeface="Arial" panose="020B0604020202020204" pitchFamily="34" charset="0"/>
                <a:cs typeface="Arial" panose="020B0604020202020204" pitchFamily="34" charset="0"/>
              </a:rPr>
              <a:t>must</a:t>
            </a:r>
            <a:r>
              <a:rPr lang="en-US" sz="2400" dirty="0" smtClean="0">
                <a:solidFill>
                  <a:schemeClr val="bg1"/>
                </a:solidFill>
                <a:latin typeface="Arial" panose="020B0604020202020204" pitchFamily="34" charset="0"/>
                <a:cs typeface="Arial" panose="020B0604020202020204" pitchFamily="34" charset="0"/>
              </a:rPr>
              <a:t> enroll in the plan each year.</a:t>
            </a:r>
            <a:endParaRPr lang="en-US" sz="2400" dirty="0">
              <a:solidFill>
                <a:schemeClr val="bg1"/>
              </a:solidFill>
              <a:latin typeface="Arial" panose="020B0604020202020204" pitchFamily="34" charset="0"/>
              <a:cs typeface="Arial" panose="020B0604020202020204" pitchFamily="34" charset="0"/>
            </a:endParaRPr>
          </a:p>
        </p:txBody>
      </p:sp>
      <p:pic>
        <p:nvPicPr>
          <p:cNvPr id="1026" name="Picture 2" descr="C:\Users\kastergio\AppData\Local\Microsoft\Windows\Temporary Internet Files\Content.IE5\P7H1IDQD\REMINDER-0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613" y="3664766"/>
            <a:ext cx="313182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536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76837" y="1203012"/>
            <a:ext cx="8271545" cy="4797967"/>
          </a:xfrm>
          <a:prstGeom prst="rect">
            <a:avLst/>
          </a:prstGeom>
          <a:noFill/>
        </p:spPr>
        <p:txBody>
          <a:bodyPr>
            <a:normAutofit/>
          </a:bodyPr>
          <a:lstStyle>
            <a:lvl1pPr marL="457200" indent="-457200" algn="l" defTabSz="457200" rtl="0" eaLnBrk="1" latinLnBrk="0" hangingPunct="1">
              <a:spcBef>
                <a:spcPct val="20000"/>
              </a:spcBef>
              <a:buSzPct val="100000"/>
              <a:buFontTx/>
              <a:buBlip>
                <a:blip r:embed="rId2"/>
              </a:buBlip>
              <a:defRPr sz="2400" kern="1200" baseline="0">
                <a:solidFill>
                  <a:schemeClr val="bg1"/>
                </a:solidFill>
                <a:latin typeface="Arial"/>
                <a:ea typeface="+mn-ea"/>
                <a:cs typeface="+mn-cs"/>
              </a:defRPr>
            </a:lvl1pPr>
            <a:lvl2pPr marL="914400" indent="-457200" algn="l" defTabSz="457200" rtl="0" eaLnBrk="1" latinLnBrk="0" hangingPunct="1">
              <a:spcBef>
                <a:spcPct val="20000"/>
              </a:spcBef>
              <a:buSzPct val="100000"/>
              <a:buFontTx/>
              <a:buBlip>
                <a:blip r:embed="rId2"/>
              </a:buBlip>
              <a:defRPr sz="2000" kern="1200" baseline="0">
                <a:solidFill>
                  <a:schemeClr val="bg1"/>
                </a:solidFill>
                <a:latin typeface="Arial"/>
                <a:ea typeface="+mn-ea"/>
                <a:cs typeface="+mn-cs"/>
              </a:defRPr>
            </a:lvl2pPr>
            <a:lvl3pPr marL="1257300" indent="-342900" algn="l" defTabSz="457200" rtl="0" eaLnBrk="1" latinLnBrk="0" hangingPunct="1">
              <a:spcBef>
                <a:spcPct val="20000"/>
              </a:spcBef>
              <a:buSzPct val="100000"/>
              <a:buFontTx/>
              <a:buBlip>
                <a:blip r:embed="rId2"/>
              </a:buBlip>
              <a:defRPr sz="2000" kern="1200" baseline="0">
                <a:solidFill>
                  <a:schemeClr val="bg1"/>
                </a:solidFill>
                <a:latin typeface="Arial"/>
                <a:ea typeface="+mn-ea"/>
                <a:cs typeface="+mn-cs"/>
              </a:defRPr>
            </a:lvl3pPr>
            <a:lvl4pPr marL="1714500" indent="-342900" algn="l" defTabSz="457200" rtl="0" eaLnBrk="1" latinLnBrk="0" hangingPunct="1">
              <a:spcBef>
                <a:spcPct val="20000"/>
              </a:spcBef>
              <a:buSzPct val="100000"/>
              <a:buFontTx/>
              <a:buBlip>
                <a:blip r:embed="rId2"/>
              </a:buBlip>
              <a:defRPr sz="1800" kern="1200" baseline="0">
                <a:solidFill>
                  <a:schemeClr val="bg1"/>
                </a:solidFill>
                <a:latin typeface="Arial"/>
                <a:ea typeface="+mn-ea"/>
                <a:cs typeface="+mn-cs"/>
              </a:defRPr>
            </a:lvl4pPr>
            <a:lvl5pPr marL="2171700" indent="-342900" algn="l" defTabSz="457200" rtl="0" eaLnBrk="1" latinLnBrk="0" hangingPunct="1">
              <a:spcBef>
                <a:spcPct val="20000"/>
              </a:spcBef>
              <a:buSzPct val="100000"/>
              <a:buFontTx/>
              <a:buBlip>
                <a:blip r:embed="rId2"/>
              </a:buBlip>
              <a:defRPr sz="1800" kern="1200" baseline="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lgn="ctr">
              <a:buFontTx/>
              <a:buNone/>
            </a:pPr>
            <a:r>
              <a:rPr lang="en-US" sz="1800" dirty="0" smtClean="0">
                <a:latin typeface="Arial" panose="020B0604020202020204" pitchFamily="34" charset="0"/>
                <a:cs typeface="Arial" panose="020B0604020202020204" pitchFamily="34" charset="0"/>
              </a:rPr>
              <a:t>	</a:t>
            </a:r>
            <a:r>
              <a:rPr lang="en-US" u="sng" dirty="0" smtClean="0">
                <a:latin typeface="Arial" panose="020B0604020202020204" pitchFamily="34" charset="0"/>
                <a:cs typeface="Arial" panose="020B0604020202020204" pitchFamily="34" charset="0"/>
              </a:rPr>
              <a:t>Dearborn National/BCBS</a:t>
            </a:r>
          </a:p>
          <a:p>
            <a:pPr lvl="8">
              <a:buFont typeface="Wingdings" panose="05000000000000000000" pitchFamily="2" charset="2"/>
              <a:buChar char="Ø"/>
            </a:pPr>
            <a:r>
              <a:rPr lang="en-US" dirty="0" smtClean="0">
                <a:solidFill>
                  <a:schemeClr val="bg1"/>
                </a:solidFill>
                <a:latin typeface="Arial" panose="020B0604020202020204" pitchFamily="34" charset="0"/>
                <a:cs typeface="Arial" panose="020B0604020202020204" pitchFamily="34" charset="0"/>
              </a:rPr>
              <a:t>$20,000  Life Insurance</a:t>
            </a:r>
          </a:p>
          <a:p>
            <a:pPr marL="457200" lvl="1" indent="0">
              <a:buFontTx/>
              <a:buNone/>
            </a:pPr>
            <a:endParaRPr lang="en-US" dirty="0" smtClean="0">
              <a:latin typeface="Arial" panose="020B0604020202020204" pitchFamily="34" charset="0"/>
              <a:cs typeface="Arial" panose="020B0604020202020204" pitchFamily="34" charset="0"/>
            </a:endParaRPr>
          </a:p>
          <a:p>
            <a:pPr lvl="8">
              <a:buFont typeface="Wingdings" panose="05000000000000000000" pitchFamily="2" charset="2"/>
              <a:buChar char="Ø"/>
            </a:pPr>
            <a:r>
              <a:rPr lang="en-US" dirty="0" smtClean="0">
                <a:solidFill>
                  <a:schemeClr val="bg1"/>
                </a:solidFill>
                <a:latin typeface="Arial" panose="020B0604020202020204" pitchFamily="34" charset="0"/>
                <a:cs typeface="Arial" panose="020B0604020202020204" pitchFamily="34" charset="0"/>
              </a:rPr>
              <a:t>Short Term Disability </a:t>
            </a:r>
          </a:p>
          <a:p>
            <a:pPr marL="457200" lvl="1" indent="0">
              <a:buFontTx/>
              <a:buNone/>
            </a:pPr>
            <a:r>
              <a:rPr lang="en-US" dirty="0" smtClean="0">
                <a:latin typeface="Arial" panose="020B0604020202020204" pitchFamily="34" charset="0"/>
                <a:cs typeface="Arial" panose="020B0604020202020204" pitchFamily="34" charset="0"/>
              </a:rPr>
              <a:t>                 					60% to a maximum of </a:t>
            </a:r>
            <a:r>
              <a:rPr lang="en-US" smtClean="0">
                <a:latin typeface="Arial" panose="020B0604020202020204" pitchFamily="34" charset="0"/>
                <a:cs typeface="Arial" panose="020B0604020202020204" pitchFamily="34" charset="0"/>
              </a:rPr>
              <a:t>$</a:t>
            </a:r>
            <a:r>
              <a:rPr lang="en-US" smtClean="0">
                <a:latin typeface="Arial" panose="020B0604020202020204" pitchFamily="34" charset="0"/>
                <a:cs typeface="Arial" panose="020B0604020202020204" pitchFamily="34" charset="0"/>
              </a:rPr>
              <a:t>1,155 </a:t>
            </a:r>
            <a:r>
              <a:rPr lang="en-US" dirty="0" smtClean="0">
                <a:latin typeface="Arial" panose="020B0604020202020204" pitchFamily="34" charset="0"/>
                <a:cs typeface="Arial" panose="020B0604020202020204" pitchFamily="34" charset="0"/>
              </a:rPr>
              <a:t>weekly</a:t>
            </a:r>
          </a:p>
          <a:p>
            <a:pPr marL="457200" lvl="1" indent="0">
              <a:buFontTx/>
              <a:buNone/>
            </a:pPr>
            <a:r>
              <a:rPr lang="en-US" dirty="0" smtClean="0">
                <a:latin typeface="Arial" panose="020B0604020202020204" pitchFamily="34" charset="0"/>
                <a:cs typeface="Arial" panose="020B0604020202020204" pitchFamily="34" charset="0"/>
              </a:rPr>
              <a:t>							31 days elimination period</a:t>
            </a:r>
          </a:p>
          <a:p>
            <a:pPr marL="457200" lvl="1" indent="0">
              <a:buFontTx/>
              <a:buNone/>
            </a:pPr>
            <a:r>
              <a:rPr lang="en-US" dirty="0" smtClean="0">
                <a:latin typeface="Arial" panose="020B0604020202020204" pitchFamily="34" charset="0"/>
                <a:cs typeface="Arial" panose="020B0604020202020204" pitchFamily="34" charset="0"/>
              </a:rPr>
              <a:t>							22 weeks benefit maximum</a:t>
            </a:r>
          </a:p>
          <a:p>
            <a:pPr marL="457200" lvl="1" indent="0">
              <a:buFontTx/>
              <a:buNone/>
            </a:pPr>
            <a:endParaRPr lang="en-US" dirty="0" smtClean="0">
              <a:latin typeface="Arial" panose="020B0604020202020204" pitchFamily="34" charset="0"/>
              <a:cs typeface="Arial" panose="020B0604020202020204" pitchFamily="34" charset="0"/>
            </a:endParaRPr>
          </a:p>
          <a:p>
            <a:pPr lvl="8">
              <a:buFont typeface="Wingdings" panose="05000000000000000000" pitchFamily="2" charset="2"/>
              <a:buChar char="Ø"/>
            </a:pPr>
            <a:r>
              <a:rPr lang="en-US" dirty="0" smtClean="0">
                <a:solidFill>
                  <a:schemeClr val="bg1"/>
                </a:solidFill>
                <a:latin typeface="Arial" panose="020B0604020202020204" pitchFamily="34" charset="0"/>
                <a:cs typeface="Arial" panose="020B0604020202020204" pitchFamily="34" charset="0"/>
              </a:rPr>
              <a:t>Long Term Disability</a:t>
            </a:r>
          </a:p>
          <a:p>
            <a:pPr marL="457200" lvl="1" indent="0">
              <a:buFontTx/>
              <a:buNone/>
            </a:pPr>
            <a:r>
              <a:rPr lang="en-US" dirty="0" smtClean="0">
                <a:latin typeface="Arial" panose="020B0604020202020204" pitchFamily="34" charset="0"/>
                <a:cs typeface="Arial" panose="020B0604020202020204" pitchFamily="34" charset="0"/>
              </a:rPr>
              <a:t>							60% to a maximum of $10,000 monthly</a:t>
            </a:r>
          </a:p>
          <a:p>
            <a:pPr marL="457200" lvl="1" indent="0">
              <a:buFontTx/>
              <a:buNone/>
            </a:pPr>
            <a:r>
              <a:rPr lang="en-US" dirty="0" smtClean="0">
                <a:latin typeface="Arial" panose="020B0604020202020204" pitchFamily="34" charset="0"/>
                <a:cs typeface="Arial" panose="020B0604020202020204" pitchFamily="34" charset="0"/>
              </a:rPr>
              <a:t>							180 days elimination period</a:t>
            </a:r>
          </a:p>
          <a:p>
            <a:pPr marL="0" indent="0">
              <a:buFontTx/>
              <a:buNone/>
            </a:pPr>
            <a:r>
              <a:rPr lang="en-US" sz="2000" dirty="0" smtClean="0"/>
              <a:t>	</a:t>
            </a:r>
          </a:p>
          <a:p>
            <a:pPr marL="0" indent="0">
              <a:buFontTx/>
              <a:buNone/>
            </a:pPr>
            <a:endParaRPr lang="en-US" sz="2000" dirty="0" smtClean="0"/>
          </a:p>
          <a:p>
            <a:pPr marL="0" indent="0">
              <a:buFontTx/>
              <a:buNone/>
            </a:pPr>
            <a:endParaRPr lang="en-US" sz="2000" dirty="0" smtClean="0"/>
          </a:p>
          <a:p>
            <a:endParaRPr lang="en-US" dirty="0"/>
          </a:p>
        </p:txBody>
      </p:sp>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Employer Paid Life and Disability</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082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231984"/>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Voluntary Life</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283129" y="1098593"/>
            <a:ext cx="8632271" cy="4539704"/>
          </a:xfrm>
          <a:prstGeom prst="rect">
            <a:avLst/>
          </a:prstGeom>
          <a:noFill/>
        </p:spPr>
        <p:txBody>
          <a:bodyPr wrap="square" rtlCol="0">
            <a:spAutoFit/>
          </a:bodyPr>
          <a:lstStyle/>
          <a:p>
            <a:r>
              <a:rPr lang="en-US" sz="1700" dirty="0" smtClean="0">
                <a:solidFill>
                  <a:schemeClr val="bg1"/>
                </a:solidFill>
                <a:latin typeface="Arial" panose="020B0604020202020204" pitchFamily="34" charset="0"/>
                <a:cs typeface="Arial" panose="020B0604020202020204" pitchFamily="34" charset="0"/>
              </a:rPr>
              <a:t>BASIC PLAN DESIGN				</a:t>
            </a:r>
            <a:r>
              <a:rPr lang="en-US" sz="1700" u="sng" dirty="0" smtClean="0">
                <a:solidFill>
                  <a:schemeClr val="bg1"/>
                </a:solidFill>
                <a:latin typeface="Arial" panose="020B0604020202020204" pitchFamily="34" charset="0"/>
                <a:cs typeface="Arial" panose="020B0604020202020204" pitchFamily="34" charset="0"/>
              </a:rPr>
              <a:t>Dearborn / BCBS </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Eligibility							All Active Full Time Employees</a:t>
            </a:r>
          </a:p>
          <a:p>
            <a:r>
              <a:rPr lang="en-US" sz="1700" dirty="0" smtClean="0">
                <a:solidFill>
                  <a:schemeClr val="bg1"/>
                </a:solidFill>
                <a:latin typeface="Arial" panose="020B0604020202020204" pitchFamily="34" charset="0"/>
                <a:cs typeface="Arial" panose="020B0604020202020204" pitchFamily="34" charset="0"/>
              </a:rPr>
              <a:t>Benefit amount – employee			$10,000 increments</a:t>
            </a:r>
          </a:p>
          <a:p>
            <a:r>
              <a:rPr lang="en-US" sz="1700" dirty="0" smtClean="0">
                <a:solidFill>
                  <a:schemeClr val="bg1"/>
                </a:solidFill>
                <a:latin typeface="Arial" panose="020B0604020202020204" pitchFamily="34" charset="0"/>
                <a:cs typeface="Arial" panose="020B0604020202020204" pitchFamily="34" charset="0"/>
              </a:rPr>
              <a:t>Benefit amount – spouse			$5,000 increments</a:t>
            </a:r>
          </a:p>
          <a:p>
            <a:r>
              <a:rPr lang="en-US" sz="1700" dirty="0" smtClean="0">
                <a:solidFill>
                  <a:schemeClr val="bg1"/>
                </a:solidFill>
                <a:latin typeface="Arial" panose="020B0604020202020204" pitchFamily="34" charset="0"/>
                <a:cs typeface="Arial" panose="020B0604020202020204" pitchFamily="34" charset="0"/>
              </a:rPr>
              <a:t>Benefit amount – child(ren)			$2,000 increments to $10,000</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Reduction Schedule				35% at age 70, additional 15% at 75</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Benefit max – employee			 $500,000</a:t>
            </a:r>
          </a:p>
          <a:p>
            <a:r>
              <a:rPr lang="en-US" sz="1700" dirty="0" smtClean="0">
                <a:solidFill>
                  <a:schemeClr val="bg1"/>
                </a:solidFill>
                <a:latin typeface="Arial" panose="020B0604020202020204" pitchFamily="34" charset="0"/>
                <a:cs typeface="Arial" panose="020B0604020202020204" pitchFamily="34" charset="0"/>
              </a:rPr>
              <a:t>Benefit max – spouse				Lesser of $250,000 or 50% of employee amount</a:t>
            </a:r>
          </a:p>
          <a:p>
            <a:r>
              <a:rPr lang="en-US" sz="1700" dirty="0" smtClean="0">
                <a:solidFill>
                  <a:schemeClr val="bg1"/>
                </a:solidFill>
                <a:latin typeface="Arial" panose="020B0604020202020204" pitchFamily="34" charset="0"/>
                <a:cs typeface="Arial" panose="020B0604020202020204" pitchFamily="34" charset="0"/>
              </a:rPr>
              <a:t>Benefit max – child(ren)				$10,000</a:t>
            </a:r>
          </a:p>
          <a:p>
            <a:endParaRPr lang="en-US" sz="1700" dirty="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Guaranteed Issue – Employee		$100,000</a:t>
            </a:r>
          </a:p>
          <a:p>
            <a:r>
              <a:rPr lang="en-US" sz="1700" dirty="0" smtClean="0">
                <a:solidFill>
                  <a:schemeClr val="bg1"/>
                </a:solidFill>
                <a:latin typeface="Arial" panose="020B0604020202020204" pitchFamily="34" charset="0"/>
                <a:cs typeface="Arial" panose="020B0604020202020204" pitchFamily="34" charset="0"/>
              </a:rPr>
              <a:t>Guaranteed Issue – Spouse 	</a:t>
            </a:r>
            <a:r>
              <a:rPr lang="en-US" sz="1700" dirty="0">
                <a:solidFill>
                  <a:schemeClr val="bg1"/>
                </a:solidFill>
                <a:latin typeface="Arial" panose="020B0604020202020204" pitchFamily="34" charset="0"/>
                <a:cs typeface="Arial" panose="020B0604020202020204" pitchFamily="34" charset="0"/>
              </a:rPr>
              <a:t> </a:t>
            </a:r>
            <a:r>
              <a:rPr lang="en-US" sz="1700" dirty="0" smtClean="0">
                <a:solidFill>
                  <a:schemeClr val="bg1"/>
                </a:solidFill>
                <a:latin typeface="Arial" panose="020B0604020202020204" pitchFamily="34" charset="0"/>
                <a:cs typeface="Arial" panose="020B0604020202020204" pitchFamily="34" charset="0"/>
              </a:rPr>
              <a:t>       $25,000</a:t>
            </a:r>
          </a:p>
          <a:p>
            <a:endParaRPr lang="en-US" sz="1700" dirty="0" smtClean="0">
              <a:solidFill>
                <a:schemeClr val="bg1"/>
              </a:solidFill>
              <a:latin typeface="Arial" panose="020B0604020202020204" pitchFamily="34" charset="0"/>
              <a:cs typeface="Arial" panose="020B0604020202020204" pitchFamily="34" charset="0"/>
            </a:endParaRPr>
          </a:p>
          <a:p>
            <a:r>
              <a:rPr lang="en-US" sz="1700" dirty="0" smtClean="0">
                <a:solidFill>
                  <a:schemeClr val="bg1"/>
                </a:solidFill>
                <a:latin typeface="Arial" panose="020B0604020202020204" pitchFamily="34" charset="0"/>
                <a:cs typeface="Arial" panose="020B0604020202020204" pitchFamily="34" charset="0"/>
              </a:rPr>
              <a:t>Rates are available in the 2020-21 Benefits Guide </a:t>
            </a:r>
          </a:p>
        </p:txBody>
      </p:sp>
    </p:spTree>
    <p:extLst>
      <p:ext uri="{BB962C8B-B14F-4D97-AF65-F5344CB8AC3E}">
        <p14:creationId xmlns:p14="http://schemas.microsoft.com/office/powerpoint/2010/main" val="1366979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419257"/>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Voluntary Life</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5" name="Rectangle 4"/>
          <p:cNvSpPr/>
          <p:nvPr/>
        </p:nvSpPr>
        <p:spPr>
          <a:xfrm>
            <a:off x="773824" y="998483"/>
            <a:ext cx="7520152" cy="3046988"/>
          </a:xfrm>
          <a:prstGeom prst="rect">
            <a:avLst/>
          </a:prstGeom>
        </p:spPr>
        <p:txBody>
          <a:bodyPr wrap="square">
            <a:spAutoFit/>
          </a:bodyPr>
          <a:lstStyle/>
          <a:p>
            <a:pPr>
              <a:buClr>
                <a:schemeClr val="bg1"/>
              </a:buClr>
            </a:pPr>
            <a:r>
              <a:rPr lang="en-US" sz="2400" dirty="0" smtClean="0">
                <a:solidFill>
                  <a:schemeClr val="bg1"/>
                </a:solidFill>
                <a:latin typeface="Arial" panose="020B0604020202020204" pitchFamily="34" charset="0"/>
                <a:cs typeface="Arial" panose="020B0604020202020204" pitchFamily="34" charset="0"/>
              </a:rPr>
              <a:t>Currently enrolled employees can increase up to 1 increment ($10,000) up to the Guarantee Issue Maximum without EOI. Spouses are required to provide Evidence of Insurability. </a:t>
            </a:r>
          </a:p>
          <a:p>
            <a:pPr>
              <a:buClr>
                <a:schemeClr val="bg1"/>
              </a:buClr>
              <a:buFont typeface="Arial" pitchFamily="34" charset="0"/>
              <a:buChar char="•"/>
            </a:pPr>
            <a:endParaRPr lang="en-US" sz="2400" dirty="0" smtClean="0">
              <a:solidFill>
                <a:schemeClr val="bg1"/>
              </a:solidFill>
              <a:latin typeface="Arial" panose="020B0604020202020204" pitchFamily="34" charset="0"/>
              <a:cs typeface="Arial" panose="020B0604020202020204" pitchFamily="34" charset="0"/>
            </a:endParaRPr>
          </a:p>
          <a:p>
            <a:pPr>
              <a:buClr>
                <a:schemeClr val="bg1"/>
              </a:buClr>
            </a:pPr>
            <a:r>
              <a:rPr lang="en-US" sz="2400" dirty="0" smtClean="0">
                <a:solidFill>
                  <a:schemeClr val="bg1"/>
                </a:solidFill>
                <a:latin typeface="Arial" panose="020B0604020202020204" pitchFamily="34" charset="0"/>
                <a:cs typeface="Arial" panose="020B0604020202020204" pitchFamily="34" charset="0"/>
              </a:rPr>
              <a:t>If you do not currently have voluntary Life and would like to elect, you will be subject to Evidence of Insurability questions.</a:t>
            </a:r>
          </a:p>
        </p:txBody>
      </p:sp>
    </p:spTree>
    <p:extLst>
      <p:ext uri="{BB962C8B-B14F-4D97-AF65-F5344CB8AC3E}">
        <p14:creationId xmlns:p14="http://schemas.microsoft.com/office/powerpoint/2010/main" val="13669796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419257"/>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Allstate Accident/Critical Illness Plans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6" name="TextBox 5"/>
          <p:cNvSpPr txBox="1">
            <a:spLocks noChangeArrowheads="1"/>
          </p:cNvSpPr>
          <p:nvPr/>
        </p:nvSpPr>
        <p:spPr bwMode="auto">
          <a:xfrm>
            <a:off x="-118872" y="967705"/>
            <a:ext cx="9144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849313" indent="-39211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1" indent="12700" eaLnBrk="1" hangingPunct="1"/>
            <a:endParaRPr lang="en-US" sz="2400" dirty="0" smtClean="0">
              <a:solidFill>
                <a:srgbClr val="0033CC"/>
              </a:solidFill>
              <a:latin typeface="Arial" panose="020B0604020202020204" pitchFamily="34" charset="0"/>
              <a:cs typeface="Arial" panose="020B0604020202020204" pitchFamily="34" charset="0"/>
            </a:endParaRPr>
          </a:p>
          <a:p>
            <a:pPr marL="457200" lvl="1" indent="12700" eaLnBrk="1" hangingPunct="1">
              <a:buFont typeface="Wingdings" pitchFamily="2" charset="2"/>
              <a:buChar char="v"/>
            </a:pPr>
            <a:r>
              <a:rPr lang="en-US" sz="2400"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Accident Coverage</a:t>
            </a:r>
            <a:r>
              <a:rPr lang="en-US" sz="2400" b="1" dirty="0" smtClean="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with </a:t>
            </a:r>
            <a:r>
              <a:rPr lang="en-US" sz="2400" b="1" dirty="0" smtClean="0">
                <a:solidFill>
                  <a:schemeClr val="bg1"/>
                </a:solidFill>
                <a:latin typeface="Arial" panose="020B0604020202020204" pitchFamily="34" charset="0"/>
                <a:cs typeface="Arial" panose="020B0604020202020204" pitchFamily="34" charset="0"/>
              </a:rPr>
              <a:t>$50 Routine Physician Visit Benefit  </a:t>
            </a:r>
          </a:p>
          <a:p>
            <a:pPr marL="457200" lvl="1" indent="12700" eaLnBrk="1" hangingPunct="1">
              <a:buFont typeface="Wingdings" pitchFamily="2" charset="2"/>
              <a:buChar char="v"/>
            </a:pP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Critical Illness/Cancer  </a:t>
            </a:r>
            <a:r>
              <a:rPr lang="en-US" sz="2400" b="1" dirty="0" smtClean="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with</a:t>
            </a:r>
            <a:r>
              <a:rPr lang="en-US" sz="2400" b="1" dirty="0" smtClean="0">
                <a:solidFill>
                  <a:schemeClr val="bg1"/>
                </a:solidFill>
                <a:latin typeface="Arial" panose="020B0604020202020204" pitchFamily="34" charset="0"/>
                <a:cs typeface="Arial" panose="020B0604020202020204" pitchFamily="34" charset="0"/>
              </a:rPr>
              <a:t> $100 Annual Wellness Benefit</a:t>
            </a:r>
            <a:r>
              <a:rPr lang="en-US" sz="2400" dirty="0" smtClean="0">
                <a:solidFill>
                  <a:schemeClr val="bg1"/>
                </a:solidFill>
                <a:latin typeface="Arial" panose="020B0604020202020204" pitchFamily="34" charset="0"/>
                <a:cs typeface="Arial" panose="020B0604020202020204" pitchFamily="34" charset="0"/>
              </a:rPr>
              <a:t>                        </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Guarantee Issue </a:t>
            </a:r>
            <a:r>
              <a:rPr lang="en-US" sz="2400" dirty="0" smtClean="0">
                <a:solidFill>
                  <a:schemeClr val="bg1"/>
                </a:solidFill>
                <a:latin typeface="Arial" panose="020B0604020202020204" pitchFamily="34" charset="0"/>
                <a:cs typeface="Arial" panose="020B0604020202020204" pitchFamily="34" charset="0"/>
              </a:rPr>
              <a:t>for all employees during initial open enrollment     </a:t>
            </a:r>
          </a:p>
          <a:p>
            <a:pPr marL="457200" lvl="1" indent="12700" eaLnBrk="1" hangingPunct="1">
              <a:buFont typeface="Wingdings" pitchFamily="2" charset="2"/>
              <a:buChar char="ü"/>
            </a:pPr>
            <a:endParaRPr lang="en-US" sz="2400" dirty="0" smtClean="0">
              <a:latin typeface="Calibri" pitchFamily="34" charset="0"/>
            </a:endParaRPr>
          </a:p>
          <a:p>
            <a:pPr marL="457200" lvl="1" indent="12700" algn="ctr" eaLnBrk="1" hangingPunct="1"/>
            <a:endParaRPr lang="en-US" sz="2400" dirty="0" smtClean="0">
              <a:latin typeface="Calibri" pitchFamily="34" charset="0"/>
            </a:endParaRPr>
          </a:p>
          <a:p>
            <a:pPr marL="457200" lvl="1" indent="12700" eaLnBrk="1" hangingPunct="1"/>
            <a:endParaRPr lang="en-US" sz="2400" dirty="0" smtClean="0">
              <a:latin typeface="Calibri" pitchFamily="34" charset="0"/>
            </a:endParaRPr>
          </a:p>
        </p:txBody>
      </p:sp>
      <p:pic>
        <p:nvPicPr>
          <p:cNvPr id="7" name="Picture 2" descr="C:\Users\tlafrage\Desktop\all_benefits_logo.png"/>
          <p:cNvPicPr>
            <a:picLocks noChangeAspect="1" noChangeArrowheads="1"/>
          </p:cNvPicPr>
          <p:nvPr/>
        </p:nvPicPr>
        <p:blipFill>
          <a:blip r:embed="rId2" cstate="print"/>
          <a:srcRect/>
          <a:stretch>
            <a:fillRect/>
          </a:stretch>
        </p:blipFill>
        <p:spPr bwMode="auto">
          <a:xfrm>
            <a:off x="6792882" y="825563"/>
            <a:ext cx="1981201" cy="690590"/>
          </a:xfrm>
          <a:prstGeom prst="rect">
            <a:avLst/>
          </a:prstGeom>
          <a:noFill/>
        </p:spPr>
      </p:pic>
    </p:spTree>
    <p:extLst>
      <p:ext uri="{BB962C8B-B14F-4D97-AF65-F5344CB8AC3E}">
        <p14:creationId xmlns:p14="http://schemas.microsoft.com/office/powerpoint/2010/main" val="2365945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gray">
          <a:xfrm>
            <a:off x="152400" y="419257"/>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Allstate Accident/Critical Illness Plans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6" name="TextBox 5"/>
          <p:cNvSpPr txBox="1">
            <a:spLocks noChangeArrowheads="1"/>
          </p:cNvSpPr>
          <p:nvPr/>
        </p:nvSpPr>
        <p:spPr bwMode="auto">
          <a:xfrm>
            <a:off x="-118872" y="1197864"/>
            <a:ext cx="9144000" cy="570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849313" indent="-39211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1" indent="12700" eaLnBrk="1" hangingPunct="1"/>
            <a:endParaRPr lang="en-US" sz="1700" dirty="0" smtClean="0">
              <a:solidFill>
                <a:srgbClr val="0033CC"/>
              </a:solidFill>
              <a:latin typeface="Arial" panose="020B0604020202020204" pitchFamily="34" charset="0"/>
              <a:cs typeface="Arial" panose="020B0604020202020204" pitchFamily="34" charset="0"/>
            </a:endParaRPr>
          </a:p>
          <a:p>
            <a:pPr marL="457200" lvl="1" indent="12700" eaLnBrk="1" hangingPunct="1">
              <a:buFont typeface="Wingdings" pitchFamily="2" charset="2"/>
              <a:buChar char="v"/>
            </a:pPr>
            <a:r>
              <a:rPr lang="en-US" sz="1700"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Accident Coverage</a:t>
            </a:r>
            <a:r>
              <a:rPr lang="en-US" sz="2400" b="1" dirty="0" smtClean="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with </a:t>
            </a:r>
            <a:r>
              <a:rPr lang="en-US" sz="2400" b="1" dirty="0" smtClean="0">
                <a:solidFill>
                  <a:schemeClr val="bg1"/>
                </a:solidFill>
                <a:latin typeface="Arial" panose="020B0604020202020204" pitchFamily="34" charset="0"/>
                <a:cs typeface="Arial" panose="020B0604020202020204" pitchFamily="34" charset="0"/>
              </a:rPr>
              <a:t>$50 Routine Physician Visit Benefit  </a:t>
            </a:r>
          </a:p>
          <a:p>
            <a:pPr marL="457200" lvl="1" indent="12700" eaLnBrk="1" hangingPunct="1">
              <a:buFont typeface="Wingdings" pitchFamily="2" charset="2"/>
              <a:buChar char="v"/>
            </a:pP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Critical Illness/Cancer  </a:t>
            </a:r>
            <a:r>
              <a:rPr lang="en-US" sz="2400" b="1" dirty="0" smtClean="0">
                <a:solidFill>
                  <a:schemeClr val="bg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with</a:t>
            </a:r>
            <a:r>
              <a:rPr lang="en-US" sz="2400" b="1" dirty="0" smtClean="0">
                <a:solidFill>
                  <a:schemeClr val="bg1"/>
                </a:solidFill>
                <a:latin typeface="Arial" panose="020B0604020202020204" pitchFamily="34" charset="0"/>
                <a:cs typeface="Arial" panose="020B0604020202020204" pitchFamily="34" charset="0"/>
              </a:rPr>
              <a:t> $100 Annual Wellness Benefit</a:t>
            </a:r>
            <a:r>
              <a:rPr lang="en-US" sz="2400" dirty="0" smtClean="0">
                <a:solidFill>
                  <a:schemeClr val="bg1"/>
                </a:solidFill>
                <a:latin typeface="Arial" panose="020B0604020202020204" pitchFamily="34" charset="0"/>
                <a:cs typeface="Arial" panose="020B0604020202020204" pitchFamily="34" charset="0"/>
              </a:rPr>
              <a:t>                </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Due to the Guarantee Issue offer, each employee must elect </a:t>
            </a:r>
            <a:r>
              <a:rPr lang="en-US" sz="2400" i="1" u="sng" dirty="0" smtClean="0">
                <a:solidFill>
                  <a:schemeClr val="bg1"/>
                </a:solidFill>
                <a:latin typeface="Arial" panose="020B0604020202020204" pitchFamily="34" charset="0"/>
                <a:cs typeface="Arial" panose="020B0604020202020204" pitchFamily="34" charset="0"/>
              </a:rPr>
              <a:t>or</a:t>
            </a:r>
            <a:r>
              <a:rPr lang="en-US" sz="2400" dirty="0" smtClean="0">
                <a:solidFill>
                  <a:schemeClr val="bg1"/>
                </a:solidFill>
                <a:latin typeface="Arial" panose="020B0604020202020204" pitchFamily="34" charset="0"/>
                <a:cs typeface="Arial" panose="020B0604020202020204" pitchFamily="34" charset="0"/>
              </a:rPr>
              <a:t> decline coverage(s)</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Wellness and routine care benefits </a:t>
            </a:r>
            <a:r>
              <a:rPr lang="en-US" sz="2400" dirty="0" smtClean="0">
                <a:solidFill>
                  <a:schemeClr val="bg1"/>
                </a:solidFill>
                <a:latin typeface="Arial" panose="020B0604020202020204" pitchFamily="34" charset="0"/>
                <a:cs typeface="Arial" panose="020B0604020202020204" pitchFamily="34" charset="0"/>
              </a:rPr>
              <a:t>that can help offset cost of insurance</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Plans </a:t>
            </a:r>
            <a:r>
              <a:rPr lang="en-US" sz="2400" b="1" dirty="0" smtClean="0">
                <a:solidFill>
                  <a:schemeClr val="bg1"/>
                </a:solidFill>
                <a:latin typeface="Arial" panose="020B0604020202020204" pitchFamily="34" charset="0"/>
                <a:cs typeface="Arial" panose="020B0604020202020204" pitchFamily="34" charset="0"/>
              </a:rPr>
              <a:t>complement</a:t>
            </a:r>
            <a:r>
              <a:rPr lang="en-US" sz="2400" dirty="0" smtClean="0">
                <a:solidFill>
                  <a:schemeClr val="bg1"/>
                </a:solidFill>
                <a:latin typeface="Arial" panose="020B0604020202020204" pitchFamily="34" charset="0"/>
                <a:cs typeface="Arial" panose="020B0604020202020204" pitchFamily="34" charset="0"/>
              </a:rPr>
              <a:t> medical/disability insurance</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Children are covered to age 26 </a:t>
            </a:r>
          </a:p>
          <a:p>
            <a:pPr marL="457200" lvl="1" indent="12700" eaLnBrk="1" hangingPunct="1">
              <a:buFont typeface="Wingdings" pitchFamily="2" charset="2"/>
              <a:buChar char="ü"/>
            </a:pPr>
            <a:r>
              <a:rPr lang="en-US" sz="2400" dirty="0" smtClean="0">
                <a:solidFill>
                  <a:schemeClr val="bg1"/>
                </a:solidFill>
                <a:latin typeface="Arial" panose="020B0604020202020204" pitchFamily="34" charset="0"/>
                <a:cs typeface="Arial" panose="020B0604020202020204" pitchFamily="34" charset="0"/>
              </a:rPr>
              <a:t>  Plans are </a:t>
            </a:r>
            <a:r>
              <a:rPr lang="en-US" sz="2400" b="1" dirty="0" smtClean="0">
                <a:solidFill>
                  <a:schemeClr val="bg1"/>
                </a:solidFill>
                <a:latin typeface="Arial" panose="020B0604020202020204" pitchFamily="34" charset="0"/>
                <a:cs typeface="Arial" panose="020B0604020202020204" pitchFamily="34" charset="0"/>
              </a:rPr>
              <a:t>portable</a:t>
            </a:r>
            <a:r>
              <a:rPr lang="en-US" sz="2400" dirty="0" smtClean="0">
                <a:solidFill>
                  <a:schemeClr val="bg1"/>
                </a:solidFill>
                <a:latin typeface="Arial" panose="020B0604020202020204" pitchFamily="34" charset="0"/>
                <a:cs typeface="Arial" panose="020B0604020202020204" pitchFamily="34" charset="0"/>
              </a:rPr>
              <a:t> at the same rates and benefits should you leave or retire</a:t>
            </a:r>
          </a:p>
          <a:p>
            <a:pPr marL="457200" lvl="1" indent="0" eaLnBrk="1" hangingPunct="1"/>
            <a:endParaRPr lang="en-US" sz="2000" dirty="0" smtClean="0">
              <a:latin typeface="Calibri" pitchFamily="34" charset="0"/>
            </a:endParaRPr>
          </a:p>
          <a:p>
            <a:pPr marL="457200" lvl="1" indent="12700" algn="ctr" eaLnBrk="1" hangingPunct="1"/>
            <a:endParaRPr lang="en-US" sz="2000" dirty="0" smtClean="0">
              <a:latin typeface="Calibri" pitchFamily="34" charset="0"/>
            </a:endParaRPr>
          </a:p>
          <a:p>
            <a:pPr marL="457200" lvl="1" indent="12700" eaLnBrk="1" hangingPunct="1"/>
            <a:endParaRPr lang="en-US" sz="2000" dirty="0" smtClean="0">
              <a:latin typeface="Calibri" pitchFamily="34" charset="0"/>
            </a:endParaRPr>
          </a:p>
        </p:txBody>
      </p:sp>
      <p:pic>
        <p:nvPicPr>
          <p:cNvPr id="7" name="Picture 2" descr="C:\Users\tlafrage\Desktop\all_benefits_logo.png"/>
          <p:cNvPicPr>
            <a:picLocks noChangeAspect="1" noChangeArrowheads="1"/>
          </p:cNvPicPr>
          <p:nvPr/>
        </p:nvPicPr>
        <p:blipFill>
          <a:blip r:embed="rId2" cstate="print"/>
          <a:srcRect/>
          <a:stretch>
            <a:fillRect/>
          </a:stretch>
        </p:blipFill>
        <p:spPr bwMode="auto">
          <a:xfrm>
            <a:off x="6934199" y="852569"/>
            <a:ext cx="1981201" cy="69059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gray">
          <a:xfrm>
            <a:off x="152400" y="419257"/>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Allstate Accident/Critical Illness Plans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
        <p:nvSpPr>
          <p:cNvPr id="8" name="TextBox 7"/>
          <p:cNvSpPr txBox="1">
            <a:spLocks noChangeArrowheads="1"/>
          </p:cNvSpPr>
          <p:nvPr/>
        </p:nvSpPr>
        <p:spPr bwMode="auto">
          <a:xfrm>
            <a:off x="-228600" y="978388"/>
            <a:ext cx="9144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849313" indent="-39211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1" indent="12700" eaLnBrk="1" hangingPunct="1"/>
            <a:endParaRPr lang="en-US" dirty="0" smtClean="0">
              <a:solidFill>
                <a:srgbClr val="0033CC"/>
              </a:solidFill>
              <a:latin typeface="Calibri" pitchFamily="34" charset="0"/>
            </a:endParaRPr>
          </a:p>
          <a:p>
            <a:pPr marL="457200" lvl="1" indent="12700" eaLnBrk="1" hangingPunct="1">
              <a:buFont typeface="Wingdings" pitchFamily="2" charset="2"/>
              <a:buChar char="v"/>
            </a:pPr>
            <a:r>
              <a:rPr lang="en-US" sz="1700"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Accident Coverage</a:t>
            </a:r>
          </a:p>
          <a:p>
            <a:pPr marL="750887" lvl="2" indent="12700" eaLnBrk="1" hangingPunct="1">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	Pays  the employee direct, per accident, on a set benefit schedule</a:t>
            </a:r>
          </a:p>
          <a:p>
            <a:pPr marL="750887" lvl="2" indent="12700" eaLnBrk="1" hangingPunct="1">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 Some covered benefits include emergency room, fractures, x-rays, and hospital confinement</a:t>
            </a:r>
            <a:endParaRPr lang="en-US" sz="2400" b="1" u="sng" dirty="0" smtClean="0">
              <a:solidFill>
                <a:schemeClr val="bg1"/>
              </a:solidFill>
              <a:latin typeface="Arial" panose="020B0604020202020204" pitchFamily="34" charset="0"/>
              <a:cs typeface="Arial" panose="020B0604020202020204" pitchFamily="34" charset="0"/>
            </a:endParaRPr>
          </a:p>
          <a:p>
            <a:pPr marL="457200" lvl="1" indent="12700" eaLnBrk="1" hangingPunct="1">
              <a:buFont typeface="Wingdings" pitchFamily="2" charset="2"/>
              <a:buChar char="v"/>
            </a:pPr>
            <a:endParaRPr lang="en-US" sz="2400" b="1" dirty="0" smtClean="0">
              <a:solidFill>
                <a:schemeClr val="bg1"/>
              </a:solidFill>
              <a:latin typeface="Arial" panose="020B0604020202020204" pitchFamily="34" charset="0"/>
              <a:cs typeface="Arial" panose="020B0604020202020204" pitchFamily="34" charset="0"/>
            </a:endParaRPr>
          </a:p>
          <a:p>
            <a:pPr marL="457200" lvl="1" indent="12700" eaLnBrk="1" hangingPunct="1">
              <a:buFont typeface="Wingdings" pitchFamily="2" charset="2"/>
              <a:buChar char="v"/>
            </a:pP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  </a:t>
            </a:r>
            <a:r>
              <a:rPr lang="en-US" sz="2400" b="1" u="sng" dirty="0" smtClean="0">
                <a:solidFill>
                  <a:schemeClr val="bg1"/>
                </a:solidFill>
                <a:latin typeface="Arial" panose="020B0604020202020204" pitchFamily="34" charset="0"/>
                <a:cs typeface="Arial" panose="020B0604020202020204" pitchFamily="34" charset="0"/>
              </a:rPr>
              <a:t>Critical Illness/Cancer</a:t>
            </a:r>
          </a:p>
          <a:p>
            <a:pPr marL="750887" lvl="2" indent="12700" eaLnBrk="1" hangingPunct="1">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 Two Plan options $10,000 or $20,000</a:t>
            </a:r>
          </a:p>
          <a:p>
            <a:pPr marL="750887" lvl="2" indent="12700" eaLnBrk="1" hangingPunct="1">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 Pays benefit direct to employee if diagnosed with a covered critical illness </a:t>
            </a:r>
          </a:p>
          <a:p>
            <a:pPr marL="750887" lvl="2" indent="12700" eaLnBrk="1" hangingPunct="1">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 Examples include Heart attack, stroke, major organ failure, invasive cancer</a:t>
            </a:r>
          </a:p>
          <a:p>
            <a:pPr marL="457200" lvl="1" indent="12700" eaLnBrk="1" hangingPunct="1"/>
            <a:r>
              <a:rPr lang="en-US" dirty="0" smtClean="0">
                <a:solidFill>
                  <a:schemeClr val="bg1"/>
                </a:solidFill>
                <a:latin typeface="Calibri" pitchFamily="34"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002" y="674442"/>
            <a:ext cx="6781800" cy="6217087"/>
          </a:xfrm>
          <a:prstGeom prst="rect">
            <a:avLst/>
          </a:prstGeom>
          <a:noFill/>
        </p:spPr>
        <p:txBody>
          <a:bodyPr wrap="square" rtlCol="0">
            <a:spAutoFit/>
          </a:bodyPr>
          <a:lstStyle/>
          <a:p>
            <a:endParaRPr lang="en-US" sz="1600" b="1" dirty="0" smtClean="0">
              <a:solidFill>
                <a:schemeClr val="bg1"/>
              </a:solidFill>
              <a:latin typeface="Arial" panose="020B0604020202020204" pitchFamily="34" charset="0"/>
              <a:cs typeface="Arial" panose="020B0604020202020204" pitchFamily="34" charset="0"/>
            </a:endParaRPr>
          </a:p>
          <a:p>
            <a:r>
              <a:rPr lang="en-US" b="1" dirty="0" smtClean="0">
                <a:solidFill>
                  <a:schemeClr val="bg1"/>
                </a:solidFill>
                <a:latin typeface="Arial" panose="020B0604020202020204" pitchFamily="34" charset="0"/>
                <a:cs typeface="Arial" panose="020B0604020202020204" pitchFamily="34" charset="0"/>
              </a:rPr>
              <a:t>Key Benefits Include:</a:t>
            </a:r>
          </a:p>
          <a:p>
            <a:endParaRPr lang="en-US" sz="1600" b="1" dirty="0" smtClean="0">
              <a:solidFill>
                <a:schemeClr val="bg1"/>
              </a:solidFill>
              <a:latin typeface="Arial" panose="020B0604020202020204" pitchFamily="34" charset="0"/>
              <a:cs typeface="Arial" panose="020B0604020202020204" pitchFamily="34" charset="0"/>
            </a:endParaRPr>
          </a:p>
          <a:p>
            <a:pPr marL="800100" lvl="1" indent="-342900"/>
            <a:r>
              <a:rPr lang="en-US" sz="1600" b="1" dirty="0" smtClean="0">
                <a:solidFill>
                  <a:schemeClr val="bg1"/>
                </a:solidFill>
                <a:latin typeface="Arial" panose="020B0604020202020204" pitchFamily="34" charset="0"/>
                <a:cs typeface="Arial" panose="020B0604020202020204" pitchFamily="34" charset="0"/>
              </a:rPr>
              <a:t>Physician Treatment			$150 </a:t>
            </a:r>
          </a:p>
          <a:p>
            <a:pPr marL="800100" lvl="1" indent="-342900"/>
            <a:r>
              <a:rPr lang="en-US" sz="1600" b="1" dirty="0" smtClean="0">
                <a:solidFill>
                  <a:schemeClr val="bg1"/>
                </a:solidFill>
                <a:latin typeface="Arial" panose="020B0604020202020204" pitchFamily="34" charset="0"/>
                <a:cs typeface="Arial" panose="020B0604020202020204" pitchFamily="34" charset="0"/>
              </a:rPr>
              <a:t>Emergency Room Services	$400</a:t>
            </a:r>
          </a:p>
          <a:p>
            <a:pPr marL="800100" lvl="1" indent="-342900"/>
            <a:r>
              <a:rPr lang="en-US" sz="1600" b="1" dirty="0" smtClean="0">
                <a:solidFill>
                  <a:schemeClr val="bg1"/>
                </a:solidFill>
                <a:latin typeface="Arial" panose="020B0604020202020204" pitchFamily="34" charset="0"/>
                <a:cs typeface="Arial" panose="020B0604020202020204" pitchFamily="34" charset="0"/>
              </a:rPr>
              <a:t>X-rays					$300</a:t>
            </a:r>
          </a:p>
          <a:p>
            <a:pPr marL="800100" lvl="1" indent="-342900"/>
            <a:endParaRPr lang="en-US" sz="1400" b="1" i="1" dirty="0" smtClean="0">
              <a:solidFill>
                <a:schemeClr val="bg1"/>
              </a:solidFill>
              <a:latin typeface="Arial" panose="020B0604020202020204" pitchFamily="34" charset="0"/>
              <a:cs typeface="Arial" panose="020B0604020202020204" pitchFamily="34" charset="0"/>
            </a:endParaRPr>
          </a:p>
          <a:p>
            <a:pPr marL="800100" lvl="1" indent="-342900"/>
            <a:r>
              <a:rPr lang="en-US" b="1" i="1" dirty="0" smtClean="0">
                <a:solidFill>
                  <a:schemeClr val="bg1"/>
                </a:solidFill>
                <a:effectLst>
                  <a:glow rad="139700">
                    <a:schemeClr val="accent4">
                      <a:satMod val="175000"/>
                      <a:alpha val="40000"/>
                    </a:schemeClr>
                  </a:glow>
                </a:effectLst>
                <a:latin typeface="Arial" panose="020B0604020202020204" pitchFamily="34" charset="0"/>
                <a:cs typeface="Arial" panose="020B0604020202020204" pitchFamily="34" charset="0"/>
              </a:rPr>
              <a:t>(Plan pays per accident) </a:t>
            </a:r>
          </a:p>
          <a:p>
            <a:pPr marL="800100" lvl="1" indent="-342900"/>
            <a:endParaRPr lang="en-US" sz="1600" dirty="0" smtClean="0">
              <a:solidFill>
                <a:schemeClr val="bg1"/>
              </a:solidFill>
              <a:latin typeface="Arial" panose="020B0604020202020204" pitchFamily="34" charset="0"/>
              <a:cs typeface="Arial" panose="020B0604020202020204" pitchFamily="34" charset="0"/>
            </a:endParaRPr>
          </a:p>
          <a:p>
            <a:pPr marL="800100" lvl="1" indent="-342900">
              <a:buFont typeface="+mj-lt"/>
              <a:buAutoNum type="arabicPeriod"/>
            </a:pPr>
            <a:r>
              <a:rPr lang="en-US" sz="1400" b="1" dirty="0" smtClean="0">
                <a:solidFill>
                  <a:schemeClr val="bg1"/>
                </a:solidFill>
                <a:latin typeface="Arial" panose="020B0604020202020204" pitchFamily="34" charset="0"/>
                <a:cs typeface="Arial" panose="020B0604020202020204" pitchFamily="34" charset="0"/>
              </a:rPr>
              <a:t>Employee dislocates ankle at home</a:t>
            </a:r>
          </a:p>
          <a:p>
            <a:pPr marL="800100" lvl="1" indent="-342900"/>
            <a:r>
              <a:rPr lang="en-US" sz="1400" dirty="0" smtClean="0">
                <a:solidFill>
                  <a:schemeClr val="bg1"/>
                </a:solidFill>
                <a:latin typeface="Arial" panose="020B0604020202020204" pitchFamily="34" charset="0"/>
                <a:cs typeface="Arial" panose="020B0604020202020204" pitchFamily="34" charset="0"/>
              </a:rPr>
              <a:t>				      </a:t>
            </a:r>
          </a:p>
          <a:p>
            <a:pPr marL="800100" lvl="1" indent="-342900"/>
            <a:r>
              <a:rPr lang="en-US" sz="1400" dirty="0" smtClean="0">
                <a:solidFill>
                  <a:schemeClr val="bg1"/>
                </a:solidFill>
                <a:latin typeface="Arial" panose="020B0604020202020204" pitchFamily="34" charset="0"/>
                <a:cs typeface="Arial" panose="020B0604020202020204" pitchFamily="34" charset="0"/>
              </a:rPr>
              <a:t>	Payout would be: 	</a:t>
            </a:r>
            <a:r>
              <a:rPr lang="en-US" sz="1400" b="1" dirty="0" smtClean="0">
                <a:solidFill>
                  <a:schemeClr val="bg1"/>
                </a:solidFill>
                <a:latin typeface="Arial" panose="020B0604020202020204" pitchFamily="34" charset="0"/>
                <a:cs typeface="Arial" panose="020B0604020202020204" pitchFamily="34" charset="0"/>
              </a:rPr>
              <a:t>$150 	Physician Treatment    </a:t>
            </a:r>
          </a:p>
          <a:p>
            <a:pPr marL="800100" lvl="1" indent="-342900"/>
            <a:r>
              <a:rPr lang="en-US" sz="1400" b="1" dirty="0" smtClean="0">
                <a:solidFill>
                  <a:schemeClr val="bg1"/>
                </a:solidFill>
                <a:latin typeface="Arial" panose="020B0604020202020204" pitchFamily="34" charset="0"/>
                <a:cs typeface="Arial" panose="020B0604020202020204" pitchFamily="34" charset="0"/>
              </a:rPr>
              <a:t>					$400	Emergency Room</a:t>
            </a:r>
          </a:p>
          <a:p>
            <a:pPr marL="800100" lvl="1" indent="-342900"/>
            <a:r>
              <a:rPr lang="en-US" sz="1400" b="1" dirty="0" smtClean="0">
                <a:solidFill>
                  <a:schemeClr val="bg1"/>
                </a:solidFill>
                <a:latin typeface="Arial" panose="020B0604020202020204" pitchFamily="34" charset="0"/>
                <a:cs typeface="Arial" panose="020B0604020202020204" pitchFamily="34" charset="0"/>
              </a:rPr>
              <a:t>					$300 	X-Ray </a:t>
            </a:r>
          </a:p>
          <a:p>
            <a:pPr marL="800100" lvl="1" indent="-342900"/>
            <a:r>
              <a:rPr lang="en-US" sz="1400" dirty="0" smtClean="0">
                <a:solidFill>
                  <a:schemeClr val="bg1"/>
                </a:solidFill>
                <a:latin typeface="Arial" panose="020B0604020202020204" pitchFamily="34" charset="0"/>
                <a:cs typeface="Arial" panose="020B0604020202020204" pitchFamily="34" charset="0"/>
              </a:rPr>
              <a:t>					$2,000	Dislocation</a:t>
            </a:r>
          </a:p>
          <a:p>
            <a:pPr marL="800100" lvl="1" indent="-342900"/>
            <a:r>
              <a:rPr lang="en-US" sz="1400" dirty="0" smtClean="0">
                <a:solidFill>
                  <a:schemeClr val="bg1"/>
                </a:solidFill>
                <a:latin typeface="Arial" panose="020B0604020202020204" pitchFamily="34" charset="0"/>
                <a:cs typeface="Arial" panose="020B0604020202020204" pitchFamily="34" charset="0"/>
              </a:rPr>
              <a:t>					$250     Appliances “Crutches”</a:t>
            </a:r>
          </a:p>
          <a:p>
            <a:pPr marL="800100" lvl="1" indent="-342900"/>
            <a:r>
              <a:rPr lang="en-US" sz="1400" dirty="0" smtClean="0">
                <a:solidFill>
                  <a:schemeClr val="bg1"/>
                </a:solidFill>
                <a:latin typeface="Arial" panose="020B0604020202020204" pitchFamily="34" charset="0"/>
                <a:cs typeface="Arial" panose="020B0604020202020204" pitchFamily="34" charset="0"/>
              </a:rPr>
              <a:t>					$120	Physical Therapy (2 visits @ $60)</a:t>
            </a:r>
          </a:p>
          <a:p>
            <a:pPr marL="800100" lvl="1" indent="-342900"/>
            <a:r>
              <a:rPr lang="en-US" sz="1400" dirty="0" smtClean="0">
                <a:solidFill>
                  <a:schemeClr val="bg1"/>
                </a:solidFill>
                <a:latin typeface="Arial" panose="020B0604020202020204" pitchFamily="34" charset="0"/>
                <a:cs typeface="Arial" panose="020B0604020202020204" pitchFamily="34" charset="0"/>
              </a:rPr>
              <a:t>					</a:t>
            </a:r>
            <a:r>
              <a:rPr lang="en-US" sz="1400" u="sng" dirty="0" smtClean="0">
                <a:solidFill>
                  <a:schemeClr val="bg1"/>
                </a:solidFill>
                <a:latin typeface="Arial" panose="020B0604020202020204" pitchFamily="34" charset="0"/>
                <a:cs typeface="Arial" panose="020B0604020202020204" pitchFamily="34" charset="0"/>
              </a:rPr>
              <a:t>$200</a:t>
            </a:r>
            <a:r>
              <a:rPr lang="en-US" sz="1400" dirty="0" smtClean="0">
                <a:solidFill>
                  <a:schemeClr val="bg1"/>
                </a:solidFill>
                <a:latin typeface="Arial" panose="020B0604020202020204" pitchFamily="34" charset="0"/>
                <a:cs typeface="Arial" panose="020B0604020202020204" pitchFamily="34" charset="0"/>
              </a:rPr>
              <a:t>	Follow up Physician visits (2 visits @ $100)</a:t>
            </a:r>
          </a:p>
          <a:p>
            <a:pPr marL="800100" lvl="1" indent="-342900"/>
            <a:r>
              <a:rPr lang="en-US" sz="1400" dirty="0" smtClean="0">
                <a:solidFill>
                  <a:schemeClr val="bg1"/>
                </a:solidFill>
                <a:latin typeface="Arial" panose="020B0604020202020204" pitchFamily="34" charset="0"/>
                <a:cs typeface="Arial" panose="020B0604020202020204" pitchFamily="34" charset="0"/>
              </a:rPr>
              <a:t>					</a:t>
            </a:r>
            <a:r>
              <a:rPr lang="en-US" sz="1400" b="1" dirty="0" smtClean="0">
                <a:solidFill>
                  <a:schemeClr val="bg1"/>
                </a:solidFill>
                <a:latin typeface="Arial" panose="020B0604020202020204" pitchFamily="34" charset="0"/>
                <a:cs typeface="Arial" panose="020B0604020202020204" pitchFamily="34" charset="0"/>
              </a:rPr>
              <a:t>$3,420	Total (may be eligible for other payouts)</a:t>
            </a:r>
            <a:r>
              <a:rPr lang="en-US" sz="1400" dirty="0" smtClean="0">
                <a:solidFill>
                  <a:schemeClr val="bg1"/>
                </a:solidFill>
                <a:latin typeface="Arial" panose="020B0604020202020204" pitchFamily="34" charset="0"/>
                <a:cs typeface="Arial" panose="020B0604020202020204" pitchFamily="34" charset="0"/>
              </a:rPr>
              <a:t>	</a:t>
            </a:r>
            <a:endParaRPr lang="en-US" sz="1400" b="1" dirty="0" smtClean="0">
              <a:solidFill>
                <a:schemeClr val="bg1"/>
              </a:solidFill>
              <a:latin typeface="Arial" panose="020B0604020202020204" pitchFamily="34" charset="0"/>
              <a:cs typeface="Arial" panose="020B0604020202020204" pitchFamily="34" charset="0"/>
            </a:endParaRPr>
          </a:p>
          <a:p>
            <a:pPr marL="800100" lvl="1" indent="-342900">
              <a:buAutoNum type="arabicPeriod" startAt="2"/>
            </a:pPr>
            <a:endParaRPr lang="en-US" sz="1400" b="1" dirty="0" smtClean="0">
              <a:solidFill>
                <a:schemeClr val="bg1"/>
              </a:solidFill>
              <a:latin typeface="Arial" panose="020B0604020202020204" pitchFamily="34" charset="0"/>
              <a:cs typeface="Arial" panose="020B0604020202020204" pitchFamily="34" charset="0"/>
            </a:endParaRPr>
          </a:p>
          <a:p>
            <a:pPr marL="800100" lvl="1" indent="-342900">
              <a:buAutoNum type="arabicPeriod" startAt="2"/>
            </a:pPr>
            <a:r>
              <a:rPr lang="en-US" sz="1400" b="1" dirty="0" smtClean="0">
                <a:solidFill>
                  <a:schemeClr val="bg1"/>
                </a:solidFill>
                <a:latin typeface="Arial" panose="020B0604020202020204" pitchFamily="34" charset="0"/>
                <a:cs typeface="Arial" panose="020B0604020202020204" pitchFamily="34" charset="0"/>
              </a:rPr>
              <a:t>Car Accident (4 days Hospital)</a:t>
            </a:r>
          </a:p>
          <a:p>
            <a:pPr marL="800100" lvl="1" indent="-342900">
              <a:buAutoNum type="arabicPeriod" startAt="2"/>
            </a:pPr>
            <a:endParaRPr lang="en-US" sz="1400" b="1" dirty="0" smtClean="0">
              <a:solidFill>
                <a:schemeClr val="bg1"/>
              </a:solidFill>
              <a:latin typeface="Arial" panose="020B0604020202020204" pitchFamily="34" charset="0"/>
              <a:cs typeface="Arial" panose="020B0604020202020204" pitchFamily="34" charset="0"/>
            </a:endParaRPr>
          </a:p>
          <a:p>
            <a:pPr marL="800100" lvl="1" indent="-342900"/>
            <a:r>
              <a:rPr lang="en-US" sz="1400" dirty="0" smtClean="0">
                <a:solidFill>
                  <a:schemeClr val="bg1"/>
                </a:solidFill>
                <a:latin typeface="Arial" panose="020B0604020202020204" pitchFamily="34" charset="0"/>
                <a:cs typeface="Arial" panose="020B0604020202020204" pitchFamily="34" charset="0"/>
              </a:rPr>
              <a:t>	Payout would be: $1,500 	Admission</a:t>
            </a:r>
          </a:p>
          <a:p>
            <a:pPr marL="800100" lvl="1" indent="-342900"/>
            <a:r>
              <a:rPr lang="en-US" sz="1400" dirty="0" smtClean="0">
                <a:solidFill>
                  <a:schemeClr val="bg1"/>
                </a:solidFill>
                <a:latin typeface="Arial" panose="020B0604020202020204" pitchFamily="34" charset="0"/>
                <a:cs typeface="Arial" panose="020B0604020202020204" pitchFamily="34" charset="0"/>
              </a:rPr>
              <a:t>			                  $1,200	4 days @ $300</a:t>
            </a:r>
          </a:p>
          <a:p>
            <a:pPr marL="800100" lvl="1" indent="-342900"/>
            <a:r>
              <a:rPr lang="en-US" sz="1400" dirty="0" smtClean="0">
                <a:solidFill>
                  <a:schemeClr val="bg1"/>
                </a:solidFill>
                <a:latin typeface="Arial" panose="020B0604020202020204" pitchFamily="34" charset="0"/>
                <a:cs typeface="Arial" panose="020B0604020202020204" pitchFamily="34" charset="0"/>
              </a:rPr>
              <a:t>			                  </a:t>
            </a:r>
            <a:r>
              <a:rPr lang="en-US" sz="1400" u="sng" dirty="0" smtClean="0">
                <a:solidFill>
                  <a:schemeClr val="bg1"/>
                </a:solidFill>
                <a:latin typeface="Arial" panose="020B0604020202020204" pitchFamily="34" charset="0"/>
                <a:cs typeface="Arial" panose="020B0604020202020204" pitchFamily="34" charset="0"/>
              </a:rPr>
              <a:t>$   300</a:t>
            </a:r>
            <a:r>
              <a:rPr lang="en-US" sz="1400" dirty="0" smtClean="0">
                <a:solidFill>
                  <a:schemeClr val="bg1"/>
                </a:solidFill>
                <a:latin typeface="Arial" panose="020B0604020202020204" pitchFamily="34" charset="0"/>
                <a:cs typeface="Arial" panose="020B0604020202020204" pitchFamily="34" charset="0"/>
              </a:rPr>
              <a:t>	Ambulance (if air $900)</a:t>
            </a:r>
          </a:p>
          <a:p>
            <a:pPr marL="800100" lvl="1" indent="-342900"/>
            <a:r>
              <a:rPr lang="en-US" sz="1400" dirty="0" smtClean="0">
                <a:solidFill>
                  <a:schemeClr val="bg1"/>
                </a:solidFill>
                <a:latin typeface="Arial" panose="020B0604020202020204" pitchFamily="34" charset="0"/>
                <a:cs typeface="Arial" panose="020B0604020202020204" pitchFamily="34" charset="0"/>
              </a:rPr>
              <a:t>			                  </a:t>
            </a:r>
            <a:r>
              <a:rPr lang="en-US" sz="1400" b="1" dirty="0" smtClean="0">
                <a:solidFill>
                  <a:schemeClr val="bg1"/>
                </a:solidFill>
                <a:latin typeface="Arial" panose="020B0604020202020204" pitchFamily="34" charset="0"/>
                <a:cs typeface="Arial" panose="020B0604020202020204" pitchFamily="34" charset="0"/>
              </a:rPr>
              <a:t>$3,000	Total</a:t>
            </a:r>
          </a:p>
        </p:txBody>
      </p:sp>
      <p:sp>
        <p:nvSpPr>
          <p:cNvPr id="5" name="Title 1"/>
          <p:cNvSpPr txBox="1">
            <a:spLocks/>
          </p:cNvSpPr>
          <p:nvPr/>
        </p:nvSpPr>
        <p:spPr bwMode="auto">
          <a:xfrm>
            <a:off x="533400" y="76201"/>
            <a:ext cx="8610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1200" cap="none" spc="0" normalizeH="0" baseline="0" noProof="0" dirty="0" smtClean="0">
                <a:ln>
                  <a:noFill/>
                </a:ln>
                <a:solidFill>
                  <a:srgbClr val="FFC000"/>
                </a:solidFill>
                <a:effectLst/>
                <a:uLnTx/>
                <a:uFillTx/>
                <a:latin typeface="Arial" panose="020B0604020202020204" pitchFamily="34" charset="0"/>
                <a:ea typeface="+mj-ea"/>
                <a:cs typeface="Arial" panose="020B0604020202020204" pitchFamily="34" charset="0"/>
              </a:rPr>
              <a:t>Accident Plan Covers “First Dollar Medical Expenses” </a:t>
            </a:r>
            <a:endParaRPr kumimoji="0" lang="en-US" sz="3000" b="1" i="0" u="none" strike="noStrike" kern="1200" cap="none" spc="0" normalizeH="0" baseline="0" noProof="0" dirty="0">
              <a:ln>
                <a:noFill/>
              </a:ln>
              <a:solidFill>
                <a:srgbClr val="FFC000"/>
              </a:solidFill>
              <a:effectLst/>
              <a:uLnTx/>
              <a:uFillTx/>
              <a:latin typeface="Arial" panose="020B0604020202020204" pitchFamily="34" charset="0"/>
              <a:ea typeface="+mj-ea"/>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72071" y="1736735"/>
            <a:ext cx="7368366" cy="2003992"/>
          </a:xfrm>
          <a:prstGeom prst="rect">
            <a:avLst/>
          </a:prstGeom>
        </p:spPr>
      </p:pic>
      <p:sp>
        <p:nvSpPr>
          <p:cNvPr id="7" name="Text Box 2"/>
          <p:cNvSpPr txBox="1">
            <a:spLocks noChangeArrowheads="1"/>
          </p:cNvSpPr>
          <p:nvPr/>
        </p:nvSpPr>
        <p:spPr bwMode="gray">
          <a:xfrm>
            <a:off x="152400" y="419257"/>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Accident Rates</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5880"/>
            <a:ext cx="8229600" cy="4800283"/>
          </a:xfrm>
        </p:spPr>
        <p:txBody>
          <a:bodyPr>
            <a:normAutofit fontScale="92500"/>
          </a:bodyPr>
          <a:lstStyle/>
          <a:p>
            <a:pPr>
              <a:lnSpc>
                <a:spcPct val="150000"/>
              </a:lnSpc>
              <a:buClr>
                <a:srgbClr val="FFA41D"/>
              </a:buClr>
            </a:pPr>
            <a:r>
              <a:rPr lang="en-US" dirty="0" smtClean="0"/>
              <a:t>The matter </a:t>
            </a:r>
            <a:r>
              <a:rPr lang="en-US" dirty="0"/>
              <a:t>impacts employees, spouses, and dependents that have satisfied significant portions of their Deductible and Coinsurance because those will be reset to $0 for 1/1/2020 and then reset again on 4/1/2020 to accommodate </a:t>
            </a:r>
            <a:r>
              <a:rPr lang="en-US" dirty="0" smtClean="0"/>
              <a:t>TWU’s move </a:t>
            </a:r>
            <a:r>
              <a:rPr lang="en-US" dirty="0"/>
              <a:t>to a Plan Year Deductible/Coinsurance </a:t>
            </a:r>
            <a:r>
              <a:rPr lang="en-US" dirty="0" smtClean="0"/>
              <a:t>Accumulator.</a:t>
            </a:r>
          </a:p>
          <a:p>
            <a:pPr marL="0" indent="0">
              <a:lnSpc>
                <a:spcPct val="150000"/>
              </a:lnSpc>
              <a:buClr>
                <a:srgbClr val="FFA41D"/>
              </a:buClr>
              <a:buNone/>
            </a:pPr>
            <a:endParaRPr lang="en-US" dirty="0"/>
          </a:p>
          <a:p>
            <a:pPr>
              <a:lnSpc>
                <a:spcPct val="150000"/>
              </a:lnSpc>
              <a:buClr>
                <a:srgbClr val="FFA41D"/>
              </a:buClr>
            </a:pPr>
            <a:r>
              <a:rPr lang="en-US" dirty="0"/>
              <a:t>BCBS has agreed to assist TWU and McGriff financially to bridge a gap between impacted </a:t>
            </a:r>
            <a:r>
              <a:rPr lang="en-US" dirty="0" smtClean="0"/>
              <a:t>members.</a:t>
            </a:r>
            <a:endParaRPr lang="en-US" dirty="0"/>
          </a:p>
          <a:p>
            <a:pPr marL="457200" lvl="1" indent="0">
              <a:buNone/>
            </a:pPr>
            <a:endParaRPr lang="en-US" dirty="0" smtClean="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a:t>
            </a:r>
            <a:endParaRPr lang="en-US" dirty="0"/>
          </a:p>
        </p:txBody>
      </p:sp>
    </p:spTree>
    <p:extLst>
      <p:ext uri="{BB962C8B-B14F-4D97-AF65-F5344CB8AC3E}">
        <p14:creationId xmlns:p14="http://schemas.microsoft.com/office/powerpoint/2010/main" val="31467174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7326732"/>
              </p:ext>
            </p:extLst>
          </p:nvPr>
        </p:nvGraphicFramePr>
        <p:xfrm>
          <a:off x="1442906" y="768412"/>
          <a:ext cx="7007411" cy="5471289"/>
        </p:xfrm>
        <a:graphic>
          <a:graphicData uri="http://schemas.openxmlformats.org/drawingml/2006/table">
            <a:tbl>
              <a:tblPr>
                <a:tableStyleId>{5C22544A-7EE6-4342-B048-85BDC9FD1C3A}</a:tableStyleId>
              </a:tblPr>
              <a:tblGrid>
                <a:gridCol w="7007411">
                  <a:extLst>
                    <a:ext uri="{9D8B030D-6E8A-4147-A177-3AD203B41FA5}">
                      <a16:colId xmlns:a16="http://schemas.microsoft.com/office/drawing/2014/main" val="20000"/>
                    </a:ext>
                  </a:extLst>
                </a:gridCol>
              </a:tblGrid>
              <a:tr h="283267">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r>
                        <a:rPr kumimoji="0" lang="en-US" sz="2400" b="1" u="none" strike="noStrike" kern="1200" cap="none" normalizeH="0" baseline="0" dirty="0" smtClean="0">
                          <a:ln>
                            <a:noFill/>
                          </a:ln>
                          <a:solidFill>
                            <a:schemeClr val="bg1"/>
                          </a:solidFill>
                          <a:effectLst/>
                          <a:latin typeface="Arial" panose="020B0604020202020204" pitchFamily="34" charset="0"/>
                          <a:ea typeface="+mn-ea"/>
                          <a:cs typeface="Arial" panose="020B0604020202020204" pitchFamily="34" charset="0"/>
                        </a:rPr>
                        <a:t>Dearborn/BCBS Disability Resource Services</a:t>
                      </a:r>
                    </a:p>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2400" b="1"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59158">
                <a:tc>
                  <a:txBody>
                    <a:bodyPr/>
                    <a:lstStyle/>
                    <a:p>
                      <a:r>
                        <a:rPr lang="en-US" sz="2400" kern="1200" dirty="0" smtClean="0">
                          <a:solidFill>
                            <a:schemeClr val="bg1"/>
                          </a:solidFill>
                          <a:latin typeface="Arial" panose="020B0604020202020204" pitchFamily="34" charset="0"/>
                          <a:ea typeface="+mn-ea"/>
                          <a:cs typeface="Arial" panose="020B0604020202020204" pitchFamily="34" charset="0"/>
                        </a:rPr>
                        <a:t>• In-person help for short-term issues; up to three sessions with a counselor per person, per issue, per year</a:t>
                      </a:r>
                    </a:p>
                    <a:p>
                      <a:r>
                        <a:rPr lang="en-US" sz="2400" kern="1200" dirty="0" smtClean="0">
                          <a:solidFill>
                            <a:schemeClr val="bg1"/>
                          </a:solidFill>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•Toll-free phone and web access 24/7</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•Unlimited telephonic counseling to help address behavioral issues, masters level counselors identify issues and refer participants to specialists.</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r>
                        <a:rPr lang="en-US" sz="1700" kern="1200" dirty="0" smtClean="0">
                          <a:solidFill>
                            <a:schemeClr val="bg1"/>
                          </a:solidFill>
                          <a:latin typeface="Arial" panose="020B0604020202020204" pitchFamily="34" charset="0"/>
                          <a:ea typeface="+mn-ea"/>
                          <a:cs typeface="Arial" panose="020B0604020202020204" pitchFamily="34" charset="0"/>
                        </a:rPr>
                        <a:t>•</a:t>
                      </a:r>
                      <a:endParaRPr lang="en-US" sz="1700" kern="1200" dirty="0" smtClean="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900"/>
                        </a:spcBef>
                        <a:spcAft>
                          <a:spcPct val="0"/>
                        </a:spcAft>
                        <a:buClrTx/>
                        <a:buSzPct val="90000"/>
                        <a:buFont typeface="Arial" panose="020B0604020202020204" pitchFamily="34" charset="0"/>
                        <a:buNone/>
                        <a:tabLst>
                          <a:tab pos="1828800" algn="l"/>
                        </a:tabLst>
                      </a:pPr>
                      <a:endParaRPr lang="en-US" sz="1700" kern="1200" dirty="0">
                        <a:solidFill>
                          <a:schemeClr val="bg1"/>
                        </a:solidFill>
                        <a:latin typeface="Arial" panose="020B0604020202020204" pitchFamily="34" charset="0"/>
                        <a:ea typeface="+mn-ea"/>
                        <a:cs typeface="Arial" panose="020B0604020202020204" pitchFamily="34" charset="0"/>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 name="Text Box 2"/>
          <p:cNvSpPr txBox="1">
            <a:spLocks noChangeArrowheads="1"/>
          </p:cNvSpPr>
          <p:nvPr/>
        </p:nvSpPr>
        <p:spPr bwMode="gray">
          <a:xfrm>
            <a:off x="152400" y="189186"/>
            <a:ext cx="8763000" cy="57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Employee</a:t>
            </a:r>
            <a:r>
              <a:rPr lang="en-US" sz="32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 Assistance Program</a:t>
            </a:r>
            <a:endParaRPr lang="en-US" sz="32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190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5536914"/>
              </p:ext>
            </p:extLst>
          </p:nvPr>
        </p:nvGraphicFramePr>
        <p:xfrm>
          <a:off x="1442906" y="768412"/>
          <a:ext cx="7007411" cy="5865554"/>
        </p:xfrm>
        <a:graphic>
          <a:graphicData uri="http://schemas.openxmlformats.org/drawingml/2006/table">
            <a:tbl>
              <a:tblPr>
                <a:tableStyleId>{5C22544A-7EE6-4342-B048-85BDC9FD1C3A}</a:tableStyleId>
              </a:tblPr>
              <a:tblGrid>
                <a:gridCol w="7007411">
                  <a:extLst>
                    <a:ext uri="{9D8B030D-6E8A-4147-A177-3AD203B41FA5}">
                      <a16:colId xmlns:a16="http://schemas.microsoft.com/office/drawing/2014/main" val="20000"/>
                    </a:ext>
                  </a:extLst>
                </a:gridCol>
              </a:tblGrid>
              <a:tr h="283267">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r>
                        <a:rPr kumimoji="0" lang="en-US" sz="2400" b="1" u="none" strike="noStrike" kern="1200" cap="none" normalizeH="0" baseline="0" dirty="0" smtClean="0">
                          <a:ln>
                            <a:noFill/>
                          </a:ln>
                          <a:solidFill>
                            <a:schemeClr val="bg1"/>
                          </a:solidFill>
                          <a:effectLst/>
                          <a:latin typeface="Arial" panose="020B0604020202020204" pitchFamily="34" charset="0"/>
                          <a:ea typeface="+mn-ea"/>
                          <a:cs typeface="Arial" panose="020B0604020202020204" pitchFamily="34" charset="0"/>
                        </a:rPr>
                        <a:t>Dearborn/BCBS Disability Resource Services</a:t>
                      </a:r>
                    </a:p>
                    <a:p>
                      <a:pPr marL="0" marR="0" lvl="0" indent="0" algn="ctr" defTabSz="914400" rtl="0" eaLnBrk="1" fontAlgn="base" latinLnBrk="0" hangingPunct="1">
                        <a:lnSpc>
                          <a:spcPct val="100000"/>
                        </a:lnSpc>
                        <a:spcBef>
                          <a:spcPct val="20000"/>
                        </a:spcBef>
                        <a:spcAft>
                          <a:spcPct val="0"/>
                        </a:spcAft>
                        <a:buClrTx/>
                        <a:buSzTx/>
                        <a:buFont typeface="Arial" charset="0"/>
                        <a:buNone/>
                        <a:tabLst>
                          <a:tab pos="1828800" algn="l"/>
                        </a:tabLst>
                      </a:pPr>
                      <a:endParaRPr kumimoji="0" lang="en-US" sz="1700" b="1"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59158">
                <a:tc>
                  <a:txBody>
                    <a:bodyPr/>
                    <a:lstStyle/>
                    <a:p>
                      <a:pPr marL="0" indent="0">
                        <a:buFont typeface="Arial" panose="020B0604020202020204" pitchFamily="34" charset="0"/>
                        <a:buNone/>
                      </a:pPr>
                      <a:r>
                        <a:rPr lang="en-US" sz="1700" kern="1200" dirty="0" smtClean="0">
                          <a:solidFill>
                            <a:schemeClr val="bg1"/>
                          </a:solidFill>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•Guidance Resources</a:t>
                      </a:r>
                      <a:r>
                        <a:rPr lang="en-US" sz="2400" kern="1200" baseline="0" dirty="0" smtClean="0">
                          <a:solidFill>
                            <a:schemeClr val="bg1"/>
                          </a:solidFill>
                          <a:latin typeface="Arial" panose="020B0604020202020204" pitchFamily="34" charset="0"/>
                          <a:ea typeface="+mn-ea"/>
                          <a:cs typeface="Arial" panose="020B0604020202020204" pitchFamily="34" charset="0"/>
                        </a:rPr>
                        <a:t> online is available 24/7 offers assistance with job pressure, grief and loss, managing debt obligations, tax questions, etc.</a:t>
                      </a:r>
                      <a:endParaRPr lang="en-US" sz="2400" kern="1200" dirty="0" smtClean="0">
                        <a:solidFill>
                          <a:schemeClr val="bg1"/>
                        </a:solidFill>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r>
                        <a:rPr lang="en-US" sz="2400" kern="1200" dirty="0" smtClean="0">
                          <a:solidFill>
                            <a:schemeClr val="bg1"/>
                          </a:solidFill>
                          <a:latin typeface="Arial" panose="020B0604020202020204" pitchFamily="34" charset="0"/>
                          <a:ea typeface="+mn-ea"/>
                          <a:cs typeface="Arial" panose="020B0604020202020204" pitchFamily="34" charset="0"/>
                        </a:rPr>
                        <a:t>•Work/life services for assistance with  elder care, home repairs, buying a car,</a:t>
                      </a:r>
                      <a:r>
                        <a:rPr lang="en-US" sz="2400" kern="1200" baseline="0" dirty="0" smtClean="0">
                          <a:solidFill>
                            <a:schemeClr val="bg1"/>
                          </a:solidFill>
                          <a:latin typeface="Arial" panose="020B0604020202020204" pitchFamily="34" charset="0"/>
                          <a:ea typeface="+mn-ea"/>
                          <a:cs typeface="Arial" panose="020B0604020202020204" pitchFamily="34" charset="0"/>
                        </a:rPr>
                        <a:t> etc.</a:t>
                      </a:r>
                      <a:endParaRPr lang="en-US" sz="2400" kern="1200" dirty="0" smtClean="0">
                        <a:solidFill>
                          <a:schemeClr val="bg1"/>
                        </a:solidFill>
                        <a:latin typeface="Arial" panose="020B0604020202020204" pitchFamily="34" charset="0"/>
                        <a:ea typeface="+mn-ea"/>
                        <a:cs typeface="Arial" panose="020B0604020202020204" pitchFamily="34" charset="0"/>
                      </a:endParaRPr>
                    </a:p>
                    <a:p>
                      <a:endParaRPr lang="en-US" sz="2400" kern="1200" dirty="0" smtClean="0">
                        <a:solidFill>
                          <a:schemeClr val="bg1"/>
                        </a:solidFill>
                        <a:latin typeface="Arial" panose="020B0604020202020204" pitchFamily="34" charset="0"/>
                        <a:ea typeface="+mn-ea"/>
                        <a:cs typeface="Arial" panose="020B0604020202020204" pitchFamily="34" charset="0"/>
                      </a:endParaRPr>
                    </a:p>
                    <a:p>
                      <a:r>
                        <a:rPr lang="en-US" sz="2400" kern="1200" dirty="0" smtClean="0">
                          <a:solidFill>
                            <a:schemeClr val="bg1"/>
                          </a:solidFill>
                          <a:latin typeface="Arial" panose="020B0604020202020204" pitchFamily="34" charset="0"/>
                          <a:ea typeface="+mn-ea"/>
                          <a:cs typeface="Arial" panose="020B0604020202020204" pitchFamily="34" charset="0"/>
                        </a:rPr>
                        <a:t>•</a:t>
                      </a:r>
                      <a:r>
                        <a:rPr lang="en-US" sz="2400" b="1" kern="1200" dirty="0" smtClean="0">
                          <a:solidFill>
                            <a:schemeClr val="bg1"/>
                          </a:solidFill>
                          <a:latin typeface="Arial" panose="020B0604020202020204" pitchFamily="34" charset="0"/>
                          <a:ea typeface="+mn-ea"/>
                          <a:cs typeface="Arial" panose="020B0604020202020204" pitchFamily="34" charset="0"/>
                        </a:rPr>
                        <a:t>To learn more about the Dearborn National </a:t>
                      </a:r>
                      <a:r>
                        <a:rPr lang="en-US" sz="2400" b="1" i="1" kern="1200" dirty="0" smtClean="0">
                          <a:solidFill>
                            <a:schemeClr val="bg1"/>
                          </a:solidFill>
                          <a:latin typeface="Arial" panose="020B0604020202020204" pitchFamily="34" charset="0"/>
                          <a:ea typeface="+mn-ea"/>
                          <a:cs typeface="Arial" panose="020B0604020202020204" pitchFamily="34" charset="0"/>
                        </a:rPr>
                        <a:t>Disability</a:t>
                      </a:r>
                      <a:r>
                        <a:rPr lang="en-US" sz="2400" b="1" i="1" kern="1200" baseline="0" dirty="0" smtClean="0">
                          <a:solidFill>
                            <a:schemeClr val="bg1"/>
                          </a:solidFill>
                          <a:latin typeface="Arial" panose="020B0604020202020204" pitchFamily="34" charset="0"/>
                          <a:ea typeface="+mn-ea"/>
                          <a:cs typeface="Arial" panose="020B0604020202020204" pitchFamily="34" charset="0"/>
                        </a:rPr>
                        <a:t> Resource Services</a:t>
                      </a:r>
                      <a:r>
                        <a:rPr lang="en-US" sz="2400" b="1" i="1" kern="1200" dirty="0" smtClean="0">
                          <a:solidFill>
                            <a:schemeClr val="bg1"/>
                          </a:solidFill>
                          <a:latin typeface="Arial" panose="020B0604020202020204" pitchFamily="34" charset="0"/>
                          <a:ea typeface="+mn-ea"/>
                          <a:cs typeface="Arial" panose="020B0604020202020204" pitchFamily="34" charset="0"/>
                        </a:rPr>
                        <a:t> </a:t>
                      </a:r>
                      <a:r>
                        <a:rPr lang="en-US" sz="2400" b="1" kern="1200" dirty="0" smtClean="0">
                          <a:solidFill>
                            <a:schemeClr val="bg1"/>
                          </a:solidFill>
                          <a:latin typeface="Arial" panose="020B0604020202020204" pitchFamily="34" charset="0"/>
                          <a:ea typeface="+mn-ea"/>
                          <a:cs typeface="Arial" panose="020B0604020202020204" pitchFamily="34" charset="0"/>
                        </a:rPr>
                        <a:t>program,</a:t>
                      </a:r>
                      <a:r>
                        <a:rPr lang="en-US" sz="2400" b="0" kern="1200" baseline="0" dirty="0" smtClean="0">
                          <a:solidFill>
                            <a:schemeClr val="bg1"/>
                          </a:solidFill>
                          <a:latin typeface="Arial" panose="020B0604020202020204" pitchFamily="34" charset="0"/>
                          <a:ea typeface="+mn-ea"/>
                          <a:cs typeface="Arial" panose="020B0604020202020204" pitchFamily="34" charset="0"/>
                        </a:rPr>
                        <a:t> </a:t>
                      </a:r>
                      <a:r>
                        <a:rPr lang="en-US" sz="2400" b="1" kern="1200" dirty="0" smtClean="0">
                          <a:solidFill>
                            <a:schemeClr val="bg1"/>
                          </a:solidFill>
                          <a:latin typeface="Arial" panose="020B0604020202020204" pitchFamily="34" charset="0"/>
                          <a:ea typeface="+mn-ea"/>
                          <a:cs typeface="Arial" panose="020B0604020202020204" pitchFamily="34" charset="0"/>
                        </a:rPr>
                        <a:t>visit </a:t>
                      </a:r>
                      <a:r>
                        <a:rPr lang="en-US" sz="2400" kern="1200" dirty="0" smtClean="0">
                          <a:solidFill>
                            <a:schemeClr val="bg1"/>
                          </a:solidFill>
                          <a:latin typeface="Arial" panose="020B0604020202020204" pitchFamily="34" charset="0"/>
                          <a:ea typeface="+mn-ea"/>
                          <a:cs typeface="Arial" panose="020B0604020202020204" pitchFamily="34" charset="0"/>
                          <a:hlinkClick r:id="rId2"/>
                        </a:rPr>
                        <a:t>www.GuidanceResources.com</a:t>
                      </a:r>
                      <a:r>
                        <a:rPr lang="en-US" sz="2400" kern="1200" baseline="0" dirty="0" smtClean="0">
                          <a:solidFill>
                            <a:schemeClr val="bg1"/>
                          </a:solidFill>
                          <a:latin typeface="Arial" panose="020B0604020202020204" pitchFamily="34" charset="0"/>
                          <a:ea typeface="+mn-ea"/>
                          <a:cs typeface="Arial" panose="020B0604020202020204" pitchFamily="34" charset="0"/>
                        </a:rPr>
                        <a:t> </a:t>
                      </a:r>
                      <a:r>
                        <a:rPr lang="en-US" sz="2400" b="1" kern="1200" dirty="0" smtClean="0">
                          <a:solidFill>
                            <a:schemeClr val="bg1"/>
                          </a:solidFill>
                          <a:latin typeface="Arial" panose="020B0604020202020204" pitchFamily="34" charset="0"/>
                          <a:ea typeface="+mn-ea"/>
                          <a:cs typeface="Arial" panose="020B0604020202020204" pitchFamily="34" charset="0"/>
                        </a:rPr>
                        <a:t>(enter </a:t>
                      </a:r>
                      <a:r>
                        <a:rPr lang="en-US" sz="2400" b="1" kern="1200" baseline="0" dirty="0" smtClean="0">
                          <a:solidFill>
                            <a:schemeClr val="bg1"/>
                          </a:solidFill>
                          <a:latin typeface="Arial" panose="020B0604020202020204" pitchFamily="34" charset="0"/>
                          <a:ea typeface="+mn-ea"/>
                          <a:cs typeface="Arial" panose="020B0604020202020204" pitchFamily="34" charset="0"/>
                        </a:rPr>
                        <a:t>Company ID: DNDRS) or call (800-)-697-0353</a:t>
                      </a:r>
                      <a:endParaRPr lang="en-US" sz="2400" kern="1200" dirty="0" smtClean="0">
                        <a:solidFill>
                          <a:schemeClr val="bg1"/>
                        </a:solidFill>
                        <a:latin typeface="Arial" panose="020B0604020202020204" pitchFamily="34" charset="0"/>
                        <a:ea typeface="+mn-ea"/>
                        <a:cs typeface="Arial" panose="020B0604020202020204" pitchFamily="34" charset="0"/>
                      </a:endParaRPr>
                    </a:p>
                    <a:p>
                      <a:r>
                        <a:rPr lang="en-US" sz="1700" kern="1200" dirty="0" smtClean="0">
                          <a:solidFill>
                            <a:schemeClr val="dk1"/>
                          </a:solidFill>
                          <a:latin typeface="Arial" panose="020B0604020202020204" pitchFamily="34" charset="0"/>
                          <a:ea typeface="+mn-ea"/>
                          <a:cs typeface="Arial" panose="020B0604020202020204" pitchFamily="34" charset="0"/>
                        </a:rPr>
                        <a:t> </a:t>
                      </a:r>
                    </a:p>
                    <a:p>
                      <a:endParaRPr lang="en-US" sz="1700" kern="1200" dirty="0" smtClean="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900"/>
                        </a:spcBef>
                        <a:spcAft>
                          <a:spcPct val="0"/>
                        </a:spcAft>
                        <a:buClrTx/>
                        <a:buSzPct val="90000"/>
                        <a:buFont typeface="Arial" panose="020B0604020202020204" pitchFamily="34" charset="0"/>
                        <a:buNone/>
                        <a:tabLst>
                          <a:tab pos="1828800" algn="l"/>
                        </a:tabLst>
                      </a:pPr>
                      <a:endParaRPr lang="en-US" sz="1700" kern="1200" dirty="0">
                        <a:solidFill>
                          <a:schemeClr val="bg1"/>
                        </a:solidFill>
                        <a:latin typeface="Arial" panose="020B0604020202020204" pitchFamily="34" charset="0"/>
                        <a:ea typeface="+mn-ea"/>
                        <a:cs typeface="Arial" panose="020B0604020202020204" pitchFamily="34" charset="0"/>
                      </a:endParaRPr>
                    </a:p>
                  </a:txBody>
                  <a:tcPr marL="7459" marR="7459" marT="745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 name="Text Box 2"/>
          <p:cNvSpPr txBox="1">
            <a:spLocks noChangeArrowheads="1"/>
          </p:cNvSpPr>
          <p:nvPr/>
        </p:nvSpPr>
        <p:spPr bwMode="gray">
          <a:xfrm>
            <a:off x="152400" y="189186"/>
            <a:ext cx="8763000" cy="57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Employee</a:t>
            </a:r>
            <a:r>
              <a:rPr lang="en-US" sz="32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 Assistance Program</a:t>
            </a:r>
            <a:endParaRPr lang="en-US" sz="32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0592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152400" y="104343"/>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Identity Theft</a:t>
            </a:r>
            <a:endParaRPr lang="en-US" sz="32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187190" y="652791"/>
            <a:ext cx="4477561" cy="5319260"/>
          </a:xfrm>
          <a:prstGeom prst="rect">
            <a:avLst/>
          </a:prstGeom>
        </p:spPr>
      </p:pic>
    </p:spTree>
    <p:extLst>
      <p:ext uri="{BB962C8B-B14F-4D97-AF65-F5344CB8AC3E}">
        <p14:creationId xmlns:p14="http://schemas.microsoft.com/office/powerpoint/2010/main" val="38837643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300" y="1339177"/>
            <a:ext cx="7848600" cy="3916457"/>
          </a:xfrm>
          <a:prstGeom prst="rect">
            <a:avLst/>
          </a:prstGeom>
        </p:spPr>
        <p:txBody>
          <a:bodyPr wrap="square">
            <a:spAutoFit/>
          </a:bodyPr>
          <a:lstStyle/>
          <a:p>
            <a:pPr marL="342900" indent="-342900">
              <a:spcBef>
                <a:spcPts val="900"/>
              </a:spcBef>
              <a:buSzPct val="90000"/>
              <a:buFont typeface="Arial" pitchFamily="34" charset="0"/>
              <a:buChar char="•"/>
            </a:pPr>
            <a:r>
              <a:rPr lang="en-US" sz="2400" dirty="0">
                <a:solidFill>
                  <a:schemeClr val="bg1"/>
                </a:solidFill>
                <a:latin typeface="Arial" panose="020B0604020202020204" pitchFamily="34" charset="0"/>
                <a:cs typeface="Arial" panose="020B0604020202020204" pitchFamily="34" charset="0"/>
              </a:rPr>
              <a:t>Now </a:t>
            </a:r>
            <a:r>
              <a:rPr lang="en-US" sz="2400" dirty="0" smtClean="0">
                <a:solidFill>
                  <a:schemeClr val="bg1"/>
                </a:solidFill>
                <a:latin typeface="Arial" panose="020B0604020202020204" pitchFamily="34" charset="0"/>
                <a:cs typeface="Arial" panose="020B0604020202020204" pitchFamily="34" charset="0"/>
              </a:rPr>
              <a:t>through March 6, 2020</a:t>
            </a:r>
          </a:p>
          <a:p>
            <a:pPr marL="342900" indent="-342900">
              <a:spcBef>
                <a:spcPts val="900"/>
              </a:spcBef>
              <a:buSzPct val="90000"/>
              <a:buFont typeface="Arial"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342900" indent="-342900">
              <a:spcBef>
                <a:spcPts val="900"/>
              </a:spcBef>
              <a:buSzPct val="90000"/>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All employees must enroll through </a:t>
            </a:r>
            <a:r>
              <a:rPr lang="en-US" sz="2400" dirty="0" err="1" smtClean="0">
                <a:solidFill>
                  <a:schemeClr val="bg1"/>
                </a:solidFill>
                <a:latin typeface="Arial" panose="020B0604020202020204" pitchFamily="34" charset="0"/>
                <a:cs typeface="Arial" panose="020B0604020202020204" pitchFamily="34" charset="0"/>
              </a:rPr>
              <a:t>BenefitFirst</a:t>
            </a:r>
            <a:endParaRPr lang="en-US" sz="2400" dirty="0" smtClean="0">
              <a:solidFill>
                <a:schemeClr val="bg1"/>
              </a:solidFill>
              <a:latin typeface="Arial" panose="020B0604020202020204" pitchFamily="34" charset="0"/>
              <a:cs typeface="Arial" panose="020B0604020202020204" pitchFamily="34" charset="0"/>
            </a:endParaRPr>
          </a:p>
          <a:p>
            <a:pPr marL="342900" indent="-342900">
              <a:spcBef>
                <a:spcPts val="900"/>
              </a:spcBef>
              <a:buSzPct val="90000"/>
              <a:buFont typeface="Arial" pitchFamily="34" charset="0"/>
              <a:buChar char="•"/>
            </a:pPr>
            <a:endParaRPr lang="en-US" sz="2400" dirty="0" smtClean="0">
              <a:solidFill>
                <a:schemeClr val="bg1"/>
              </a:solidFill>
              <a:latin typeface="Arial" panose="020B0604020202020204" pitchFamily="34" charset="0"/>
              <a:cs typeface="Arial" panose="020B0604020202020204" pitchFamily="34" charset="0"/>
            </a:endParaRPr>
          </a:p>
          <a:p>
            <a:pPr marL="342900" indent="-342900">
              <a:spcBef>
                <a:spcPts val="900"/>
              </a:spcBef>
              <a:buSzPct val="90000"/>
              <a:buFont typeface="Arial" pitchFamily="34" charset="0"/>
              <a:buChar char="•"/>
            </a:pPr>
            <a:r>
              <a:rPr lang="en-US" sz="2400" dirty="0" smtClean="0">
                <a:solidFill>
                  <a:schemeClr val="bg1"/>
                </a:solidFill>
                <a:latin typeface="Arial" panose="020B0604020202020204" pitchFamily="34" charset="0"/>
                <a:cs typeface="Arial" panose="020B0604020202020204" pitchFamily="34" charset="0"/>
              </a:rPr>
              <a:t>Questions regarding BenefitFirst? </a:t>
            </a:r>
          </a:p>
          <a:p>
            <a:pPr>
              <a:spcBef>
                <a:spcPts val="900"/>
              </a:spcBef>
              <a:buSzPct val="90000"/>
            </a:pPr>
            <a:endParaRPr lang="en-US" sz="2400" dirty="0" smtClean="0">
              <a:solidFill>
                <a:schemeClr val="bg1"/>
              </a:solidFill>
              <a:latin typeface="Arial" panose="020B0604020202020204" pitchFamily="34" charset="0"/>
              <a:cs typeface="Arial" panose="020B0604020202020204" pitchFamily="34" charset="0"/>
            </a:endParaRPr>
          </a:p>
          <a:p>
            <a:pPr algn="ctr">
              <a:spcBef>
                <a:spcPts val="900"/>
              </a:spcBef>
              <a:buSzPct val="90000"/>
            </a:pPr>
            <a:r>
              <a:rPr lang="en-US" sz="2800" dirty="0" smtClean="0">
                <a:solidFill>
                  <a:schemeClr val="bg1"/>
                </a:solidFill>
                <a:latin typeface="Arial" panose="020B0604020202020204" pitchFamily="34" charset="0"/>
                <a:cs typeface="Arial" panose="020B0604020202020204" pitchFamily="34" charset="0"/>
              </a:rPr>
              <a:t>Call the Employee Helpline at 888-322-9374</a:t>
            </a:r>
            <a:endParaRPr lang="en-US" sz="2800" baseline="30000" dirty="0" smtClean="0">
              <a:solidFill>
                <a:schemeClr val="accent5">
                  <a:lumMod val="50000"/>
                </a:schemeClr>
              </a:solidFill>
              <a:latin typeface="Arial" panose="020B0604020202020204" pitchFamily="34" charset="0"/>
              <a:cs typeface="Arial" panose="020B0604020202020204" pitchFamily="34" charset="0"/>
            </a:endParaRPr>
          </a:p>
          <a:p>
            <a:pPr marL="342900" indent="-342900">
              <a:spcBef>
                <a:spcPts val="900"/>
              </a:spcBef>
              <a:buSzPct val="90000"/>
            </a:pPr>
            <a:endParaRPr lang="en-US" sz="2400" i="1" dirty="0">
              <a:solidFill>
                <a:schemeClr val="accent5">
                  <a:lumMod val="50000"/>
                </a:schemeClr>
              </a:solidFill>
              <a:latin typeface="Calisto MT" pitchFamily="18" charset="0"/>
            </a:endParaRPr>
          </a:p>
        </p:txBody>
      </p:sp>
      <p:sp>
        <p:nvSpPr>
          <p:cNvPr id="3" name="Text Box 2"/>
          <p:cNvSpPr txBox="1">
            <a:spLocks noChangeArrowheads="1"/>
          </p:cNvSpPr>
          <p:nvPr/>
        </p:nvSpPr>
        <p:spPr bwMode="gray">
          <a:xfrm>
            <a:off x="152400" y="320675"/>
            <a:ext cx="8763000" cy="54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43" tIns="42972" rIns="85943" bIns="42972">
            <a:spAutoFit/>
          </a:bodyPr>
          <a:lstStyle>
            <a:lvl1pPr defTabSz="858838" eaLnBrk="0" hangingPunct="0">
              <a:defRPr sz="800">
                <a:solidFill>
                  <a:schemeClr val="tx1"/>
                </a:solidFill>
                <a:latin typeface="Helvetica" pitchFamily="34" charset="0"/>
              </a:defRPr>
            </a:lvl1pPr>
            <a:lvl2pPr marL="742950" indent="-285750" defTabSz="858838" eaLnBrk="0" hangingPunct="0">
              <a:defRPr sz="800">
                <a:solidFill>
                  <a:schemeClr val="tx1"/>
                </a:solidFill>
                <a:latin typeface="Helvetica" pitchFamily="34" charset="0"/>
              </a:defRPr>
            </a:lvl2pPr>
            <a:lvl3pPr marL="1143000" indent="-228600" defTabSz="858838" eaLnBrk="0" hangingPunct="0">
              <a:defRPr sz="800">
                <a:solidFill>
                  <a:schemeClr val="tx1"/>
                </a:solidFill>
                <a:latin typeface="Helvetica" pitchFamily="34" charset="0"/>
              </a:defRPr>
            </a:lvl3pPr>
            <a:lvl4pPr marL="1600200" indent="-228600" defTabSz="858838" eaLnBrk="0" hangingPunct="0">
              <a:defRPr sz="800">
                <a:solidFill>
                  <a:schemeClr val="tx1"/>
                </a:solidFill>
                <a:latin typeface="Helvetica" pitchFamily="34" charset="0"/>
              </a:defRPr>
            </a:lvl4pPr>
            <a:lvl5pPr marL="2057400" indent="-228600" defTabSz="858838" eaLnBrk="0" hangingPunct="0">
              <a:defRPr sz="800">
                <a:solidFill>
                  <a:schemeClr val="tx1"/>
                </a:solidFill>
                <a:latin typeface="Helvetica" pitchFamily="34" charset="0"/>
              </a:defRPr>
            </a:lvl5pPr>
            <a:lvl6pPr marL="25146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6pPr>
            <a:lvl7pPr marL="29718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7pPr>
            <a:lvl8pPr marL="34290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8pPr>
            <a:lvl9pPr marL="3886200" indent="-228600" defTabSz="858838" eaLnBrk="0" fontAlgn="base" hangingPunct="0">
              <a:spcBef>
                <a:spcPct val="0"/>
              </a:spcBef>
              <a:spcAft>
                <a:spcPct val="15000"/>
              </a:spcAft>
              <a:buClr>
                <a:srgbClr val="000099"/>
              </a:buClr>
              <a:buSzPct val="60000"/>
              <a:buFont typeface="Monotype Sorts" pitchFamily="2" charset="2"/>
              <a:defRPr sz="800">
                <a:solidFill>
                  <a:schemeClr val="tx1"/>
                </a:solidFill>
                <a:latin typeface="Helvetica" pitchFamily="34" charset="0"/>
              </a:defRPr>
            </a:lvl9pPr>
          </a:lstStyle>
          <a:p>
            <a:pPr algn="ctr" eaLnBrk="1" fontAlgn="auto" hangingPunct="1">
              <a:spcBef>
                <a:spcPct val="50000"/>
              </a:spcBef>
              <a:spcAft>
                <a:spcPts val="100"/>
              </a:spcAft>
              <a:buClr>
                <a:srgbClr val="4D4D4D"/>
              </a:buClr>
              <a:defRPr/>
            </a:pPr>
            <a:r>
              <a:rPr lang="en-US" sz="3000" b="1" dirty="0" smtClean="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rPr>
              <a:t>Open Enrollment</a:t>
            </a:r>
            <a:endParaRPr lang="en-US" sz="3000" b="1" dirty="0">
              <a:solidFill>
                <a:srgbClr val="F9C51A"/>
              </a:solidFill>
              <a:effectLst>
                <a:outerShdw blurRad="50800" dist="38100" dir="2700000">
                  <a:srgbClr val="000000">
                    <a:alpha val="2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527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705607" y="1045026"/>
            <a:ext cx="7315200" cy="340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Aft>
                <a:spcPts val="600"/>
              </a:spcAft>
              <a:buClr>
                <a:schemeClr val="tx2"/>
              </a:buClr>
              <a:defRPr/>
            </a:pPr>
            <a:r>
              <a:rPr lang="en-US" sz="6000" b="1" dirty="0" smtClean="0">
                <a:solidFill>
                  <a:schemeClr val="bg1"/>
                </a:solidFill>
                <a:latin typeface="Calisto MT" pitchFamily="18" charset="0"/>
                <a:cs typeface="Arial" pitchFamily="34" charset="0"/>
              </a:rPr>
              <a:t>Questions</a:t>
            </a:r>
          </a:p>
          <a:p>
            <a:pPr>
              <a:spcAft>
                <a:spcPts val="600"/>
              </a:spcAft>
              <a:buClr>
                <a:schemeClr val="tx2"/>
              </a:buClr>
              <a:defRPr/>
            </a:pPr>
            <a:r>
              <a:rPr lang="en-US" sz="16600" b="1" dirty="0">
                <a:solidFill>
                  <a:schemeClr val="bg1"/>
                </a:solidFill>
                <a:latin typeface="Calisto MT" pitchFamily="18" charset="0"/>
                <a:cs typeface="Arial" pitchFamily="34" charset="0"/>
              </a:rPr>
              <a:t>?</a:t>
            </a:r>
            <a:endParaRPr lang="en-US" sz="16600" b="1" dirty="0" smtClean="0">
              <a:solidFill>
                <a:schemeClr val="bg1"/>
              </a:solidFill>
              <a:latin typeface="Calisto MT" pitchFamily="18" charset="0"/>
              <a:cs typeface="Arial" pitchFamily="34" charset="0"/>
            </a:endParaRPr>
          </a:p>
        </p:txBody>
      </p:sp>
    </p:spTree>
    <p:extLst>
      <p:ext uri="{BB962C8B-B14F-4D97-AF65-F5344CB8AC3E}">
        <p14:creationId xmlns:p14="http://schemas.microsoft.com/office/powerpoint/2010/main" val="787988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rgbClr val="FFA41D"/>
              </a:buClr>
            </a:pPr>
            <a:r>
              <a:rPr lang="en-US" dirty="0"/>
              <a:t>TWU </a:t>
            </a:r>
            <a:r>
              <a:rPr lang="en-US" dirty="0" smtClean="0"/>
              <a:t>has contracted with </a:t>
            </a:r>
            <a:r>
              <a:rPr lang="en-US" dirty="0"/>
              <a:t>a Third Party to administer a Health Reimbursement Account (HRA) for impacted members </a:t>
            </a:r>
          </a:p>
          <a:p>
            <a:pPr>
              <a:lnSpc>
                <a:spcPct val="150000"/>
              </a:lnSpc>
              <a:buClr>
                <a:srgbClr val="FFA41D"/>
              </a:buClr>
            </a:pPr>
            <a:r>
              <a:rPr lang="en-US" dirty="0"/>
              <a:t>The name of the company is </a:t>
            </a:r>
            <a:r>
              <a:rPr lang="en-US" dirty="0" err="1"/>
              <a:t>Ameriflex</a:t>
            </a:r>
            <a:r>
              <a:rPr lang="en-US" dirty="0"/>
              <a:t> </a:t>
            </a:r>
          </a:p>
          <a:p>
            <a:pPr>
              <a:lnSpc>
                <a:spcPct val="150000"/>
              </a:lnSpc>
              <a:buClr>
                <a:srgbClr val="FFA41D"/>
              </a:buClr>
            </a:pPr>
            <a:r>
              <a:rPr lang="en-US" dirty="0"/>
              <a:t>Any financially impacted </a:t>
            </a:r>
            <a:r>
              <a:rPr lang="en-US" dirty="0" smtClean="0"/>
              <a:t>member on the PPO plan will </a:t>
            </a:r>
            <a:r>
              <a:rPr lang="en-US" dirty="0"/>
              <a:t>be reimbursed by the third party administrator via live check. </a:t>
            </a:r>
            <a:r>
              <a:rPr lang="en-US" dirty="0" smtClean="0"/>
              <a:t>Employees on the HDHP plan will be reimbursed through their H.S.A account. </a:t>
            </a:r>
            <a:endParaRPr lang="en-US" dirty="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a:t>
            </a:r>
            <a:endParaRPr lang="en-US" dirty="0"/>
          </a:p>
        </p:txBody>
      </p:sp>
    </p:spTree>
    <p:extLst>
      <p:ext uri="{BB962C8B-B14F-4D97-AF65-F5344CB8AC3E}">
        <p14:creationId xmlns:p14="http://schemas.microsoft.com/office/powerpoint/2010/main" val="4099200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nSpc>
                <a:spcPct val="150000"/>
              </a:lnSpc>
              <a:buClr>
                <a:srgbClr val="FFA41D"/>
              </a:buClr>
            </a:pPr>
            <a:r>
              <a:rPr lang="en-US" dirty="0" smtClean="0"/>
              <a:t>There is a process to file for </a:t>
            </a:r>
            <a:r>
              <a:rPr lang="en-US" dirty="0"/>
              <a:t>reimbursement to </a:t>
            </a:r>
            <a:r>
              <a:rPr lang="en-US" dirty="0" err="1" smtClean="0"/>
              <a:t>Ameriflex</a:t>
            </a:r>
            <a:r>
              <a:rPr lang="en-US" dirty="0" smtClean="0"/>
              <a:t>. Affected employees will need to supply your </a:t>
            </a:r>
            <a:r>
              <a:rPr lang="en-US" dirty="0"/>
              <a:t>Explanation of Benefits (EOB) via email, mail, or fax. </a:t>
            </a:r>
          </a:p>
          <a:p>
            <a:pPr>
              <a:lnSpc>
                <a:spcPct val="150000"/>
              </a:lnSpc>
              <a:buClr>
                <a:srgbClr val="FFA41D"/>
              </a:buClr>
            </a:pPr>
            <a:r>
              <a:rPr lang="en-US" dirty="0"/>
              <a:t>Reimbursements will happen once a month towards the end of the month after your claims have been verified that they are eligible for reimbursement </a:t>
            </a:r>
          </a:p>
          <a:p>
            <a:pPr>
              <a:lnSpc>
                <a:spcPct val="150000"/>
              </a:lnSpc>
              <a:buClr>
                <a:srgbClr val="FFA41D"/>
              </a:buClr>
            </a:pPr>
            <a:r>
              <a:rPr lang="en-US" dirty="0"/>
              <a:t>All employees </a:t>
            </a:r>
            <a:r>
              <a:rPr lang="en-US" dirty="0" smtClean="0"/>
              <a:t>should have received </a:t>
            </a:r>
            <a:r>
              <a:rPr lang="en-US" dirty="0"/>
              <a:t>a welcome letter with further instructions </a:t>
            </a:r>
          </a:p>
          <a:p>
            <a:pPr>
              <a:lnSpc>
                <a:spcPct val="150000"/>
              </a:lnSpc>
              <a:buClr>
                <a:srgbClr val="FFA41D"/>
              </a:buClr>
            </a:pPr>
            <a:r>
              <a:rPr lang="en-US" dirty="0"/>
              <a:t>High Deductible Health Plan / Health Savings Account employees </a:t>
            </a:r>
            <a:r>
              <a:rPr lang="en-US" dirty="0" smtClean="0"/>
              <a:t>will be </a:t>
            </a:r>
            <a:r>
              <a:rPr lang="en-US" dirty="0"/>
              <a:t>reimbursed in a different manner</a:t>
            </a:r>
          </a:p>
          <a:p>
            <a:pPr marL="457200" lvl="1" indent="0">
              <a:buNone/>
            </a:pPr>
            <a:endParaRPr lang="en-US" dirty="0" smtClean="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a:t>
            </a:r>
            <a:endParaRPr lang="en-US" dirty="0"/>
          </a:p>
        </p:txBody>
      </p:sp>
    </p:spTree>
    <p:extLst>
      <p:ext uri="{BB962C8B-B14F-4D97-AF65-F5344CB8AC3E}">
        <p14:creationId xmlns:p14="http://schemas.microsoft.com/office/powerpoint/2010/main" val="2737638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 </a:t>
            </a:r>
            <a:endParaRPr lang="en-US" dirty="0"/>
          </a:p>
        </p:txBody>
      </p:sp>
      <p:sp>
        <p:nvSpPr>
          <p:cNvPr id="8" name="Content Placeholder 2"/>
          <p:cNvSpPr>
            <a:spLocks noGrp="1"/>
          </p:cNvSpPr>
          <p:nvPr>
            <p:ph idx="1"/>
          </p:nvPr>
        </p:nvSpPr>
        <p:spPr>
          <a:xfrm>
            <a:off x="457200" y="1600200"/>
            <a:ext cx="8229600" cy="4525963"/>
          </a:xfrm>
        </p:spPr>
        <p:txBody>
          <a:bodyPr>
            <a:normAutofit/>
          </a:bodyPr>
          <a:lstStyle/>
          <a:p>
            <a:pPr>
              <a:buClr>
                <a:srgbClr val="FFA41D"/>
              </a:buClr>
            </a:pPr>
            <a:r>
              <a:rPr lang="en-US" dirty="0" smtClean="0"/>
              <a:t>Members enrolled in the HDHP will be reimbursed through their H.S.A account. If a member is currently contributing to the IRS maximum for 2020, any reimbursements funded into the account could cause a member to exceed the IRS annual limit. </a:t>
            </a:r>
            <a:endParaRPr lang="en-US" dirty="0"/>
          </a:p>
          <a:p>
            <a:pPr marL="457200" lvl="1" indent="0">
              <a:buNone/>
            </a:pPr>
            <a:endParaRPr lang="en-US" dirty="0" smtClean="0"/>
          </a:p>
        </p:txBody>
      </p:sp>
    </p:spTree>
    <p:extLst>
      <p:ext uri="{BB962C8B-B14F-4D97-AF65-F5344CB8AC3E}">
        <p14:creationId xmlns:p14="http://schemas.microsoft.com/office/powerpoint/2010/main" val="206831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50000"/>
              </a:lnSpc>
              <a:buClr>
                <a:srgbClr val="FFA41D"/>
              </a:buClr>
            </a:pPr>
            <a:r>
              <a:rPr lang="en-US" sz="1800" dirty="0"/>
              <a:t>In order to obtain the EOBs needed to file for reimbursement, members will need to log onto the Blue Access for Members at </a:t>
            </a:r>
            <a:r>
              <a:rPr lang="en-US" sz="1800" dirty="0">
                <a:hlinkClick r:id="rId2"/>
              </a:rPr>
              <a:t>www.bcbstx.com</a:t>
            </a:r>
            <a:r>
              <a:rPr lang="en-US" sz="1800" dirty="0"/>
              <a:t> and follow the instructions below.</a:t>
            </a:r>
          </a:p>
          <a:p>
            <a:pPr marL="0" indent="0">
              <a:lnSpc>
                <a:spcPct val="150000"/>
              </a:lnSpc>
              <a:buClr>
                <a:srgbClr val="FFA41D"/>
              </a:buClr>
              <a:buNone/>
            </a:pPr>
            <a:endParaRPr lang="en-US" sz="1800" dirty="0"/>
          </a:p>
          <a:p>
            <a:pPr lvl="1">
              <a:buFont typeface="Wingdings" panose="05000000000000000000" pitchFamily="2" charset="2"/>
              <a:buChar char="Ø"/>
            </a:pPr>
            <a:r>
              <a:rPr lang="en-US" sz="1800" dirty="0"/>
              <a:t>On the home page, scroll down to “my claims activity”</a:t>
            </a:r>
          </a:p>
          <a:p>
            <a:pPr lvl="1">
              <a:buFont typeface="Wingdings" panose="05000000000000000000" pitchFamily="2" charset="2"/>
              <a:buChar char="Ø"/>
            </a:pPr>
            <a:r>
              <a:rPr lang="en-US" sz="1800" dirty="0"/>
              <a:t>You will see your five most recent claims by date of service listed</a:t>
            </a:r>
          </a:p>
          <a:p>
            <a:pPr lvl="1">
              <a:buFont typeface="Wingdings" panose="05000000000000000000" pitchFamily="2" charset="2"/>
              <a:buChar char="Ø"/>
            </a:pPr>
            <a:r>
              <a:rPr lang="en-US" sz="1800" dirty="0"/>
              <a:t>For any other claims, you can click on “view all claims”</a:t>
            </a:r>
          </a:p>
          <a:p>
            <a:pPr lvl="1">
              <a:buFont typeface="Wingdings" panose="05000000000000000000" pitchFamily="2" charset="2"/>
              <a:buChar char="Ø"/>
            </a:pPr>
            <a:r>
              <a:rPr lang="en-US" sz="1800" dirty="0"/>
              <a:t>Once in the claims center, all medical and prescription drug claims can be downloaded into an excel file or printed</a:t>
            </a:r>
          </a:p>
          <a:p>
            <a:pPr marL="0" indent="0">
              <a:lnSpc>
                <a:spcPct val="150000"/>
              </a:lnSpc>
              <a:buClr>
                <a:srgbClr val="FFA41D"/>
              </a:buClr>
              <a:buNone/>
            </a:pPr>
            <a:endParaRPr lang="en-US" sz="1800" dirty="0"/>
          </a:p>
          <a:p>
            <a:pPr>
              <a:lnSpc>
                <a:spcPct val="150000"/>
              </a:lnSpc>
              <a:buClr>
                <a:srgbClr val="FFA41D"/>
              </a:buClr>
            </a:pPr>
            <a:r>
              <a:rPr lang="en-US" sz="1800" dirty="0"/>
              <a:t>EOB’s will be </a:t>
            </a:r>
            <a:r>
              <a:rPr lang="en-US" sz="1800" dirty="0" smtClean="0"/>
              <a:t>the only </a:t>
            </a:r>
            <a:r>
              <a:rPr lang="en-US" sz="1800" dirty="0"/>
              <a:t>way to determine that you filed the claims with BCBS and are eligible for reimbursement. </a:t>
            </a:r>
            <a:r>
              <a:rPr lang="en-US" sz="1800" dirty="0" smtClean="0"/>
              <a:t>Receipts will not be accepted as </a:t>
            </a:r>
            <a:r>
              <a:rPr lang="en-US" sz="1800" dirty="0"/>
              <a:t>you may be used to through a Flexible Spending Account (FSA). </a:t>
            </a:r>
          </a:p>
          <a:p>
            <a:pPr marL="457200" lvl="1" indent="0">
              <a:buNone/>
            </a:pPr>
            <a:endParaRPr lang="en-US" dirty="0" smtClean="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 </a:t>
            </a:r>
            <a:endParaRPr lang="en-US" dirty="0"/>
          </a:p>
        </p:txBody>
      </p:sp>
    </p:spTree>
    <p:extLst>
      <p:ext uri="{BB962C8B-B14F-4D97-AF65-F5344CB8AC3E}">
        <p14:creationId xmlns:p14="http://schemas.microsoft.com/office/powerpoint/2010/main" val="290489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700" dirty="0"/>
              <a:t>Providers may try and ask for payment “up front” for claims incurred starting January 1st. They will look up your account information in BCBS and see that you have not met costs towards your Deductible/Coinsurance. </a:t>
            </a:r>
          </a:p>
          <a:p>
            <a:pPr lvl="1"/>
            <a:endParaRPr lang="en-US" sz="1700" dirty="0"/>
          </a:p>
          <a:p>
            <a:pPr lvl="1">
              <a:buFont typeface="Wingdings" panose="05000000000000000000" pitchFamily="2" charset="2"/>
              <a:buChar char="Ø"/>
            </a:pPr>
            <a:r>
              <a:rPr lang="en-US" sz="1700" dirty="0"/>
              <a:t>Show them your letter from BCBS </a:t>
            </a:r>
          </a:p>
          <a:p>
            <a:pPr lvl="1">
              <a:buFont typeface="Wingdings" panose="05000000000000000000" pitchFamily="2" charset="2"/>
              <a:buChar char="Ø"/>
            </a:pPr>
            <a:r>
              <a:rPr lang="en-US" sz="1700" dirty="0"/>
              <a:t>Ask them to first bill insurance (this will give you some time to seek reimbursement before payment) </a:t>
            </a:r>
          </a:p>
          <a:p>
            <a:pPr lvl="1">
              <a:buFont typeface="Wingdings" panose="05000000000000000000" pitchFamily="2" charset="2"/>
              <a:buChar char="Ø"/>
            </a:pPr>
            <a:r>
              <a:rPr lang="en-US" sz="1700" dirty="0"/>
              <a:t>This is a provider specific issue, not a BCBS policy </a:t>
            </a:r>
          </a:p>
          <a:p>
            <a:pPr lvl="1">
              <a:buFont typeface="Wingdings" panose="05000000000000000000" pitchFamily="2" charset="2"/>
              <a:buChar char="Ø"/>
            </a:pPr>
            <a:r>
              <a:rPr lang="en-US" sz="1700" dirty="0"/>
              <a:t>Rx will have to be paid for at the point of sale, so if you can fill scripts prior to 1/1/2020 you can avoid potential cash flow issues (more specific for HDHP employees)  </a:t>
            </a:r>
          </a:p>
          <a:p>
            <a:pPr marL="571500" lvl="1" indent="0">
              <a:buNone/>
            </a:pPr>
            <a:endParaRPr lang="en-US" sz="1700" dirty="0"/>
          </a:p>
          <a:p>
            <a:pPr>
              <a:buFont typeface="Arial" panose="020B0604020202020204" pitchFamily="34" charset="0"/>
              <a:buChar char="•"/>
            </a:pPr>
            <a:r>
              <a:rPr lang="en-US" sz="1700" dirty="0"/>
              <a:t>TWU must follow a specific process in order to ensure that your reimbursements are owed </a:t>
            </a:r>
          </a:p>
          <a:p>
            <a:pPr marL="457200" lvl="1" indent="0">
              <a:buNone/>
            </a:pPr>
            <a:endParaRPr lang="en-US" dirty="0" smtClean="0"/>
          </a:p>
        </p:txBody>
      </p:sp>
      <p:sp>
        <p:nvSpPr>
          <p:cNvPr id="4" name="Title 1"/>
          <p:cNvSpPr txBox="1">
            <a:spLocks/>
          </p:cNvSpPr>
          <p:nvPr/>
        </p:nvSpPr>
        <p:spPr>
          <a:xfrm>
            <a:off x="1508760" y="457518"/>
            <a:ext cx="6553200" cy="868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rgbClr val="F9C51A"/>
                </a:solidFill>
                <a:latin typeface="Arial"/>
                <a:ea typeface="+mj-ea"/>
                <a:cs typeface="Arial"/>
              </a:defRPr>
            </a:lvl1pPr>
          </a:lstStyle>
          <a:p>
            <a:r>
              <a:rPr lang="en-US" dirty="0" smtClean="0"/>
              <a:t>Blue Cross Blue Shield Matter</a:t>
            </a:r>
            <a:endParaRPr lang="en-US" dirty="0"/>
          </a:p>
        </p:txBody>
      </p:sp>
    </p:spTree>
    <p:extLst>
      <p:ext uri="{BB962C8B-B14F-4D97-AF65-F5344CB8AC3E}">
        <p14:creationId xmlns:p14="http://schemas.microsoft.com/office/powerpoint/2010/main" val="1108190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TotalTime>
  <Words>1877</Words>
  <Application>Microsoft Office PowerPoint</Application>
  <PresentationFormat>On-screen Show (4:3)</PresentationFormat>
  <Paragraphs>441</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Calisto MT</vt:lpstr>
      <vt:lpstr>Georgia</vt:lpstr>
      <vt:lpstr>Times New Roman</vt:lpstr>
      <vt:lpstr>Wingdings</vt:lpstr>
      <vt:lpstr>Office Theme</vt:lpstr>
      <vt:lpstr>2020-2021 Open Enrollment </vt:lpstr>
      <vt:lpstr>Medical Coverage</vt:lpstr>
      <vt:lpstr>PowerPoint Presentation</vt:lpstr>
      <vt:lpstr>PowerPoint Presentation</vt:lpstr>
      <vt:lpstr>PowerPoint Presentation</vt:lpstr>
      <vt:lpstr>PowerPoint Presentation</vt:lpstr>
      <vt:lpstr>Blue Cross Blue Shield Matter </vt:lpstr>
      <vt:lpstr>PowerPoint Presentation</vt:lpstr>
      <vt:lpstr>PowerPoint Presentation</vt:lpstr>
      <vt:lpstr>BCBS Medical-Base Plan CDHP (HSA)</vt:lpstr>
      <vt:lpstr>BCBS Medical-Base Plan CDHP (HSA)</vt:lpstr>
      <vt:lpstr>PowerPoint Presentation</vt:lpstr>
      <vt:lpstr>BCBS Medical- Buy Up Plan (PPO)</vt:lpstr>
      <vt:lpstr>BCBS Medical- Buy Up Plan (PPO)</vt:lpstr>
      <vt:lpstr>PowerPoint Presentation</vt:lpstr>
      <vt:lpstr>Health Savings Account (HSA)</vt:lpstr>
      <vt:lpstr>Health Savings Account (HSA)</vt:lpstr>
      <vt:lpstr>Health Savings Account-Contributions</vt:lpstr>
      <vt:lpstr>HSA-IRS Qualified Medical Expenses</vt:lpstr>
      <vt:lpstr>BCBS Medical – Monthly Contributions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Wesleyan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Shelly Jackman</dc:creator>
  <cp:lastModifiedBy>Administrator</cp:lastModifiedBy>
  <cp:revision>113</cp:revision>
  <cp:lastPrinted>2020-02-10T20:18:29Z</cp:lastPrinted>
  <dcterms:created xsi:type="dcterms:W3CDTF">2014-11-18T16:31:50Z</dcterms:created>
  <dcterms:modified xsi:type="dcterms:W3CDTF">2020-02-27T17:37:38Z</dcterms:modified>
</cp:coreProperties>
</file>